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4"/>
  </p:notesMasterIdLst>
  <p:sldIdLst>
    <p:sldId id="267" r:id="rId3"/>
    <p:sldId id="266" r:id="rId4"/>
    <p:sldId id="317" r:id="rId5"/>
    <p:sldId id="329" r:id="rId6"/>
    <p:sldId id="327" r:id="rId7"/>
    <p:sldId id="330" r:id="rId8"/>
    <p:sldId id="331" r:id="rId9"/>
    <p:sldId id="318" r:id="rId10"/>
    <p:sldId id="321" r:id="rId11"/>
    <p:sldId id="340" r:id="rId12"/>
    <p:sldId id="319" r:id="rId13"/>
    <p:sldId id="263" r:id="rId14"/>
    <p:sldId id="264" r:id="rId15"/>
    <p:sldId id="265" r:id="rId16"/>
    <p:sldId id="337" r:id="rId17"/>
    <p:sldId id="338" r:id="rId18"/>
    <p:sldId id="339" r:id="rId19"/>
    <p:sldId id="269" r:id="rId20"/>
    <p:sldId id="270" r:id="rId21"/>
    <p:sldId id="271" r:id="rId22"/>
    <p:sldId id="323" r:id="rId23"/>
    <p:sldId id="332" r:id="rId24"/>
    <p:sldId id="333" r:id="rId25"/>
    <p:sldId id="334" r:id="rId26"/>
    <p:sldId id="335" r:id="rId27"/>
    <p:sldId id="336" r:id="rId28"/>
    <p:sldId id="325" r:id="rId29"/>
    <p:sldId id="326" r:id="rId30"/>
    <p:sldId id="306" r:id="rId31"/>
    <p:sldId id="298" r:id="rId32"/>
    <p:sldId id="26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0D4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6052" autoAdjust="0"/>
  </p:normalViewPr>
  <p:slideViewPr>
    <p:cSldViewPr snapToGrid="0">
      <p:cViewPr varScale="1">
        <p:scale>
          <a:sx n="74" d="100"/>
          <a:sy n="74" d="100"/>
        </p:scale>
        <p:origin x="4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A6A335-5269-4B85-95DB-91C53040B856}" type="datetimeFigureOut">
              <a:rPr lang="zh-CN" altLang="en-US" smtClean="0"/>
              <a:t>2024/1/13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90F55-E33F-4F55-B56D-790968137D6B}" type="slidenum">
              <a:rPr lang="zh-CN" altLang="en-US" smtClean="0"/>
              <a:t>‹#›</a:t>
            </a:fld>
            <a:endParaRPr lang="zh-CN" altLang="en-US"/>
          </a:p>
        </p:txBody>
      </p:sp>
    </p:spTree>
    <p:extLst>
      <p:ext uri="{BB962C8B-B14F-4D97-AF65-F5344CB8AC3E}">
        <p14:creationId xmlns:p14="http://schemas.microsoft.com/office/powerpoint/2010/main" val="2486485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驾驶，也被称为自动驾驶或无人驾驶技术。自动驾驶利用传感器、摄像头、雷达和人工智能的组合来感知周围环境并做出实时决策。环境感知、数据处理、路径规划和控制系统等这些因素共同确保了自动驾驶的安全与舒适。其中，环境感知是自动驾驶的关键功能，它关注的是车辆解读和理解周围环境的能力。但现实环境中不可预测的路况和动态场景等这些不确定因素给自动驾驶带来了极大的挑战。语义分割是解决这个挑战的其中一种方法。</a:t>
            </a:r>
          </a:p>
        </p:txBody>
      </p:sp>
      <p:sp>
        <p:nvSpPr>
          <p:cNvPr id="4" name="灯片编号占位符 3"/>
          <p:cNvSpPr>
            <a:spLocks noGrp="1"/>
          </p:cNvSpPr>
          <p:nvPr>
            <p:ph type="sldNum" sz="quarter" idx="5"/>
          </p:nvPr>
        </p:nvSpPr>
        <p:spPr/>
        <p:txBody>
          <a:bodyPr/>
          <a:lstStyle/>
          <a:p>
            <a:fld id="{54290F55-E33F-4F55-B56D-790968137D6B}" type="slidenum">
              <a:rPr lang="zh-CN" altLang="en-US" smtClean="0"/>
              <a:t>4</a:t>
            </a:fld>
            <a:endParaRPr lang="zh-CN" altLang="en-US"/>
          </a:p>
        </p:txBody>
      </p:sp>
    </p:spTree>
    <p:extLst>
      <p:ext uri="{BB962C8B-B14F-4D97-AF65-F5344CB8AC3E}">
        <p14:creationId xmlns:p14="http://schemas.microsoft.com/office/powerpoint/2010/main" val="1533975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noRot="1" noChangeAspect="1"/>
          </p:cNvSpPr>
          <p:nvPr>
            <p:ph type="sldImg"/>
          </p:nvPr>
        </p:nvSpPr>
        <p:spPr>
          <a:xfrm>
            <a:off x="685800" y="1143000"/>
            <a:ext cx="5486400" cy="3086100"/>
          </a:xfrm>
          <a:prstGeom prst="rect">
            <a:avLst/>
          </a:prstGeom>
          <a:ln w="0">
            <a:noFill/>
          </a:ln>
        </p:spPr>
      </p:sp>
      <p:sp>
        <p:nvSpPr>
          <p:cNvPr id="23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36" name="PlaceHolder 3"/>
          <p:cNvSpPr>
            <a:spLocks noGrp="1"/>
          </p:cNvSpPr>
          <p:nvPr>
            <p:ph type="sldNum" idx="13"/>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DD7DCF4C-AD81-4ADE-A147-A93C5DEC3847}"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15</a:t>
            </a:fld>
            <a:endParaRPr kumimoji="0" lang="en-US" sz="1200" b="0" i="0" u="none" strike="noStrike" kern="1200" cap="none" spc="-1" normalizeH="0" baseline="0" noProof="0">
              <a:ln>
                <a:noFill/>
              </a:ln>
              <a:solidFill>
                <a:srgbClr val="000000"/>
              </a:solidFill>
              <a:effectLst/>
              <a:uLnTx/>
              <a:uFillTx/>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noRot="1" noChangeAspect="1"/>
          </p:cNvSpPr>
          <p:nvPr>
            <p:ph type="sldImg"/>
          </p:nvPr>
        </p:nvSpPr>
        <p:spPr>
          <a:xfrm>
            <a:off x="685800" y="1143000"/>
            <a:ext cx="5486400" cy="3086100"/>
          </a:xfrm>
          <a:prstGeom prst="rect">
            <a:avLst/>
          </a:prstGeom>
          <a:ln w="0">
            <a:noFill/>
          </a:ln>
        </p:spPr>
      </p:sp>
      <p:sp>
        <p:nvSpPr>
          <p:cNvPr id="23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39" name="PlaceHolder 3"/>
          <p:cNvSpPr>
            <a:spLocks noGrp="1"/>
          </p:cNvSpPr>
          <p:nvPr>
            <p:ph type="sldNum" idx="14"/>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11D5B562-E4C3-44EF-B35F-B0DE08369DF6}"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16</a:t>
            </a:fld>
            <a:endParaRPr kumimoji="0" lang="en-US" sz="1200" b="0" i="0" u="none" strike="noStrike" kern="1200" cap="none" spc="-1" normalizeH="0" baseline="0" noProof="0">
              <a:ln>
                <a:noFill/>
              </a:ln>
              <a:solidFill>
                <a:srgbClr val="000000"/>
              </a:solidFill>
              <a:effectLst/>
              <a:uLnTx/>
              <a:uFillTx/>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noRot="1" noChangeAspect="1"/>
          </p:cNvSpPr>
          <p:nvPr>
            <p:ph type="sldImg"/>
          </p:nvPr>
        </p:nvSpPr>
        <p:spPr>
          <a:xfrm>
            <a:off x="685800" y="1143000"/>
            <a:ext cx="5486400" cy="3086100"/>
          </a:xfrm>
          <a:prstGeom prst="rect">
            <a:avLst/>
          </a:prstGeom>
          <a:ln w="0">
            <a:noFill/>
          </a:ln>
        </p:spPr>
      </p:sp>
      <p:sp>
        <p:nvSpPr>
          <p:cNvPr id="24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42" name="PlaceHolder 3"/>
          <p:cNvSpPr>
            <a:spLocks noGrp="1"/>
          </p:cNvSpPr>
          <p:nvPr>
            <p:ph type="sldNum" idx="15"/>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07955050-AED7-4F01-AF7E-F652BFB377C8}"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17</a:t>
            </a:fld>
            <a:endParaRPr kumimoji="0" lang="en-US" sz="1200" b="0" i="0" u="none" strike="noStrike" kern="1200" cap="none" spc="-1" normalizeH="0" baseline="0" noProof="0">
              <a:ln>
                <a:noFill/>
              </a:ln>
              <a:solidFill>
                <a:srgbClr val="000000"/>
              </a:solidFill>
              <a:effectLst/>
              <a:uLnTx/>
              <a:uFillTx/>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noRot="1" noChangeAspect="1"/>
          </p:cNvSpPr>
          <p:nvPr>
            <p:ph type="sldImg"/>
          </p:nvPr>
        </p:nvSpPr>
        <p:spPr>
          <a:xfrm>
            <a:off x="685800" y="1143000"/>
            <a:ext cx="5486400" cy="3086100"/>
          </a:xfrm>
          <a:prstGeom prst="rect">
            <a:avLst/>
          </a:prstGeom>
          <a:ln w="0">
            <a:noFill/>
          </a:ln>
        </p:spPr>
      </p:sp>
      <p:sp>
        <p:nvSpPr>
          <p:cNvPr id="24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45" name="PlaceHolder 3"/>
          <p:cNvSpPr>
            <a:spLocks noGrp="1"/>
          </p:cNvSpPr>
          <p:nvPr>
            <p:ph type="sldNum" idx="16"/>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583816C7-5F63-48F3-92E0-7CED757D5C22}"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18</a:t>
            </a:fld>
            <a:endParaRPr kumimoji="0" lang="en-US" sz="1200" b="0" i="0" u="none" strike="noStrike" kern="1200" cap="none" spc="-1" normalizeH="0" baseline="0" noProof="0">
              <a:ln>
                <a:noFill/>
              </a:ln>
              <a:solidFill>
                <a:srgbClr val="000000"/>
              </a:solidFill>
              <a:effectLst/>
              <a:uLnTx/>
              <a:uFillTx/>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noRot="1" noChangeAspect="1"/>
          </p:cNvSpPr>
          <p:nvPr>
            <p:ph type="sldImg"/>
          </p:nvPr>
        </p:nvSpPr>
        <p:spPr>
          <a:xfrm>
            <a:off x="685800" y="1143000"/>
            <a:ext cx="5486400" cy="3086100"/>
          </a:xfrm>
          <a:prstGeom prst="rect">
            <a:avLst/>
          </a:prstGeom>
          <a:ln w="0">
            <a:noFill/>
          </a:ln>
        </p:spPr>
      </p:sp>
      <p:sp>
        <p:nvSpPr>
          <p:cNvPr id="24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48" name="PlaceHolder 3"/>
          <p:cNvSpPr>
            <a:spLocks noGrp="1"/>
          </p:cNvSpPr>
          <p:nvPr>
            <p:ph type="sldNum" idx="17"/>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BB52ECCB-BACE-403D-8BC9-85E9896DCA16}"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19</a:t>
            </a:fld>
            <a:endParaRPr kumimoji="0" lang="en-US" sz="1200" b="0" i="0" u="none" strike="noStrike" kern="1200" cap="none" spc="-1" normalizeH="0" baseline="0" noProof="0">
              <a:ln>
                <a:noFill/>
              </a:ln>
              <a:solidFill>
                <a:srgbClr val="000000"/>
              </a:solidFill>
              <a:effectLst/>
              <a:uLnTx/>
              <a:uFillTx/>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noRot="1" noChangeAspect="1"/>
          </p:cNvSpPr>
          <p:nvPr>
            <p:ph type="sldImg"/>
          </p:nvPr>
        </p:nvSpPr>
        <p:spPr>
          <a:xfrm>
            <a:off x="685800" y="1143000"/>
            <a:ext cx="5486400" cy="3086100"/>
          </a:xfrm>
          <a:prstGeom prst="rect">
            <a:avLst/>
          </a:prstGeom>
          <a:ln w="0">
            <a:noFill/>
          </a:ln>
        </p:spPr>
      </p:sp>
      <p:sp>
        <p:nvSpPr>
          <p:cNvPr id="25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5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DF94D1CD-E71F-4F4F-A6DF-632D058DACE0}"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20</a:t>
            </a:fld>
            <a:endParaRPr kumimoji="0" lang="en-US" sz="1200" b="0" i="0" u="none" strike="noStrike" kern="1200" cap="none" spc="-1" normalizeH="0" baseline="0" noProof="0">
              <a:ln>
                <a:noFill/>
              </a:ln>
              <a:solidFill>
                <a:srgbClr val="000000"/>
              </a:solidFill>
              <a:effectLst/>
              <a:uLnTx/>
              <a:uFillTx/>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首先，去掉了最后的全连接层。做语义分割使用全卷积网络是大势所趋</a:t>
            </a:r>
          </a:p>
          <a:p>
            <a:r>
              <a:rPr lang="zh-CN" altLang="en-US" dirty="0"/>
              <a:t>去掉了最后两个池化层，传统（早期）DCNN，主要用来解决图片的分类问题。卷积本身就具有平移不变性，而pooling可以进一步增强网络的这一特性，语义分割是一个end-to-end的问题，需要对每个像素进行精确的分类，对像素的位置很敏感，pooling是一个不断丢失位置信息的过程。去了两个pooling，感受野又不够了怎么办？没关系，大神想了个办法，把atrous convolution借来用一下，这也是对VGG16的最后一个修改。atrous convolution人称空洞卷积（好像多称为dilation convolution，不过这是DeepLab的总结，那就得按DeepLab的来啊），相比于传统卷积，可以在不增加计算量的情况下扩大感受野</a:t>
            </a:r>
          </a:p>
        </p:txBody>
      </p:sp>
      <p:sp>
        <p:nvSpPr>
          <p:cNvPr id="4" name="灯片编号占位符 3"/>
          <p:cNvSpPr>
            <a:spLocks noGrp="1"/>
          </p:cNvSpPr>
          <p:nvPr>
            <p:ph type="sldNum" sz="quarter" idx="5"/>
          </p:nvPr>
        </p:nvSpPr>
        <p:spPr/>
        <p:txBody>
          <a:bodyPr/>
          <a:lstStyle/>
          <a:p>
            <a:fld id="{54290F55-E33F-4F55-B56D-790968137D6B}" type="slidenum">
              <a:rPr lang="zh-CN" altLang="en-US" smtClean="0"/>
              <a:t>22</a:t>
            </a:fld>
            <a:endParaRPr lang="zh-CN" altLang="en-US"/>
          </a:p>
        </p:txBody>
      </p:sp>
    </p:spTree>
    <p:extLst>
      <p:ext uri="{BB962C8B-B14F-4D97-AF65-F5344CB8AC3E}">
        <p14:creationId xmlns:p14="http://schemas.microsoft.com/office/powerpoint/2010/main" val="2297794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可能是觉得VGG16表达能力有限，于是大神换用了更复杂，表达能力更强的ResNet-101，同样对ResNet动了刀，刀法和V1相同。V2的贡献在于更加灵活的使用了atrous convolution，提出了空洞空间金字塔池化ASPP。还是先给图。</a:t>
            </a:r>
          </a:p>
          <a:p>
            <a:r>
              <a:rPr lang="zh-CN" altLang="en-US" dirty="0"/>
              <a:t>空洞空间金字塔池化ASPP，看图就能轻易理解ASPP作用，说白了就是利用空洞卷积的优势，从不同的尺度上提取特征。这么做的原因也很简单，因为相同的事物在同一张图或不同图像中存在尺度上的差异。</a:t>
            </a:r>
          </a:p>
        </p:txBody>
      </p:sp>
      <p:sp>
        <p:nvSpPr>
          <p:cNvPr id="4" name="灯片编号占位符 3"/>
          <p:cNvSpPr>
            <a:spLocks noGrp="1"/>
          </p:cNvSpPr>
          <p:nvPr>
            <p:ph type="sldNum" sz="quarter" idx="5"/>
          </p:nvPr>
        </p:nvSpPr>
        <p:spPr/>
        <p:txBody>
          <a:bodyPr/>
          <a:lstStyle/>
          <a:p>
            <a:fld id="{54290F55-E33F-4F55-B56D-790968137D6B}" type="slidenum">
              <a:rPr lang="zh-CN" altLang="en-US" smtClean="0"/>
              <a:t>23</a:t>
            </a:fld>
            <a:endParaRPr lang="zh-CN" altLang="en-US"/>
          </a:p>
        </p:txBody>
      </p:sp>
    </p:spTree>
    <p:extLst>
      <p:ext uri="{BB962C8B-B14F-4D97-AF65-F5344CB8AC3E}">
        <p14:creationId xmlns:p14="http://schemas.microsoft.com/office/powerpoint/2010/main" val="1359298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舍弃了CRF，因为分类结果精度已经提高到不需要CRF了（也可能是CRF不起作用了，谁知道呢）。</a:t>
            </a:r>
          </a:p>
          <a:p>
            <a:r>
              <a:rPr lang="zh-CN" altLang="en-US" dirty="0"/>
              <a:t>对于ASPP，大神在V3中做了两点改进。一是在空洞卷积之后使用batch normalization，大神说BN对训练很有帮助。理由嘛，没有。第二点是增加了1*1卷积分支和image pooling分支。增加这两个分支是为了解决使用空洞卷积带来的问题，随着rate的增大，一次空洞卷积覆盖到的有效像素（特征层本身的像素，相应的补零像素为非有效像素）会逐渐减小到1（这里没有图全靠脑补）。这就与我们的初衷（获取更大范围的特征）相背离了。所以为了解决这个问题，一是使用1*1的卷积，也就是当rate增大以后3*3卷积的退化形式，替代3*3卷积，减少参数个数；另一点就是增加image pooling，可以叫做全局池化，来补充全局特征。具体做法是对每一个通道的像素取平均，之后再上采样到原来的分辨率。</a:t>
            </a:r>
          </a:p>
          <a:p>
            <a:r>
              <a:rPr lang="zh-CN" altLang="en-US" dirty="0"/>
              <a:t>简单说说另一种思路Going deeper with atrous convolution。为什么要加深网络呢，我理解的是为了获取更大的感受野。提到感受野自然离不开空洞卷积。还是看图说话，很显然pooling用多了特征层都快小的看不见了，所以大神给出了使用空洞卷积不断加深网络的一种思路。</a:t>
            </a:r>
          </a:p>
          <a:p>
            <a:r>
              <a:rPr lang="zh-CN" altLang="en-US" dirty="0"/>
              <a:t>DeepLab V3+再次修改了主网络，将ResNet-101升级到了Xception。在原始的Xception的基础上，大神进行了三点修改：1）使用更深的网络；2）将所有的卷积层和池化层用深度分离卷积Depthwise separable convolution进行替代，也就是下图中的Sep Conv；3）在每一次3*3 depthwise convolution之后使用BN和ReLU。</a:t>
            </a:r>
          </a:p>
          <a:p>
            <a:endParaRPr lang="zh-CN" altLang="en-US" dirty="0"/>
          </a:p>
          <a:p>
            <a:r>
              <a:rPr lang="zh-CN" altLang="en-US" dirty="0"/>
              <a:t>因为V3+使用深度分离卷积替代了pooling，那么为了缩小特征层尺寸，有几个block的最后一层的stride就必须为2，也就是下图中标红的层。具体有几个取决于输出output stride（下采样的大小）的设置。</a:t>
            </a:r>
          </a:p>
        </p:txBody>
      </p:sp>
      <p:sp>
        <p:nvSpPr>
          <p:cNvPr id="4" name="灯片编号占位符 3"/>
          <p:cNvSpPr>
            <a:spLocks noGrp="1"/>
          </p:cNvSpPr>
          <p:nvPr>
            <p:ph type="sldNum" sz="quarter" idx="5"/>
          </p:nvPr>
        </p:nvSpPr>
        <p:spPr/>
        <p:txBody>
          <a:bodyPr/>
          <a:lstStyle/>
          <a:p>
            <a:fld id="{54290F55-E33F-4F55-B56D-790968137D6B}" type="slidenum">
              <a:rPr lang="zh-CN" altLang="en-US" smtClean="0"/>
              <a:t>24</a:t>
            </a:fld>
            <a:endParaRPr lang="zh-CN" altLang="en-US"/>
          </a:p>
        </p:txBody>
      </p:sp>
    </p:spTree>
    <p:extLst>
      <p:ext uri="{BB962C8B-B14F-4D97-AF65-F5344CB8AC3E}">
        <p14:creationId xmlns:p14="http://schemas.microsoft.com/office/powerpoint/2010/main" val="3491928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290F55-E33F-4F55-B56D-790968137D6B}" type="slidenum">
              <a:rPr lang="zh-CN" altLang="en-US" smtClean="0"/>
              <a:t>25</a:t>
            </a:fld>
            <a:endParaRPr lang="zh-CN" altLang="en-US"/>
          </a:p>
        </p:txBody>
      </p:sp>
    </p:spTree>
    <p:extLst>
      <p:ext uri="{BB962C8B-B14F-4D97-AF65-F5344CB8AC3E}">
        <p14:creationId xmlns:p14="http://schemas.microsoft.com/office/powerpoint/2010/main" val="374098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D1D5DB"/>
                </a:solidFill>
                <a:effectLst/>
                <a:latin typeface="Söhne"/>
              </a:rPr>
              <a:t>语义分割旨在将数字图像分割成若干个语义区域。在语义分割任务中，每个像素都被分配一个类别标签，使得具有相同类别的像素被归为同一区域。这些类别通常是有意义的物体或场景的一部分，如人、车辆、建筑物、树木等。它的应用非常广泛，包括上文提到的自动驾驶领域以及 医疗影像中对于病变区域的识别、机器人视觉任务中机器人对于周围环境的理解 和 通过监控视频对人群进行识别和分析。</a:t>
            </a:r>
            <a:endParaRPr lang="en-US" altLang="zh-CN" b="0" i="0" dirty="0">
              <a:solidFill>
                <a:srgbClr val="D1D5DB"/>
              </a:solidFill>
              <a:effectLst/>
              <a:latin typeface="Söhne"/>
            </a:endParaRPr>
          </a:p>
          <a:p>
            <a:endParaRPr lang="zh-CN" altLang="en-US" dirty="0"/>
          </a:p>
        </p:txBody>
      </p:sp>
      <p:sp>
        <p:nvSpPr>
          <p:cNvPr id="4" name="灯片编号占位符 3"/>
          <p:cNvSpPr>
            <a:spLocks noGrp="1"/>
          </p:cNvSpPr>
          <p:nvPr>
            <p:ph type="sldNum" sz="quarter" idx="5"/>
          </p:nvPr>
        </p:nvSpPr>
        <p:spPr/>
        <p:txBody>
          <a:bodyPr/>
          <a:lstStyle/>
          <a:p>
            <a:fld id="{54290F55-E33F-4F55-B56D-790968137D6B}" type="slidenum">
              <a:rPr lang="zh-CN" altLang="en-US" smtClean="0"/>
              <a:t>5</a:t>
            </a:fld>
            <a:endParaRPr lang="zh-CN" altLang="en-US"/>
          </a:p>
        </p:txBody>
      </p:sp>
    </p:spTree>
    <p:extLst>
      <p:ext uri="{BB962C8B-B14F-4D97-AF65-F5344CB8AC3E}">
        <p14:creationId xmlns:p14="http://schemas.microsoft.com/office/powerpoint/2010/main" val="1373296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4290F55-E33F-4F55-B56D-790968137D6B}" type="slidenum">
              <a:rPr lang="zh-CN" altLang="en-US" smtClean="0"/>
              <a:t>26</a:t>
            </a:fld>
            <a:endParaRPr lang="zh-CN" altLang="en-US"/>
          </a:p>
        </p:txBody>
      </p:sp>
    </p:spTree>
    <p:extLst>
      <p:ext uri="{BB962C8B-B14F-4D97-AF65-F5344CB8AC3E}">
        <p14:creationId xmlns:p14="http://schemas.microsoft.com/office/powerpoint/2010/main" val="115000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91B1F"/>
                </a:solidFill>
                <a:effectLst/>
                <a:latin typeface="-apple-system"/>
              </a:rPr>
              <a:t>U-Net</a:t>
            </a:r>
            <a:r>
              <a:rPr lang="zh-CN" altLang="en-US" b="0" i="0" dirty="0">
                <a:solidFill>
                  <a:srgbClr val="191B1F"/>
                </a:solidFill>
                <a:effectLst/>
                <a:latin typeface="-apple-system"/>
              </a:rPr>
              <a:t>是比较早的使用全卷积网络进行语义分割的算法之一，它希望能够识别图片中的细胞边界。他的创新性在于压缩路径和扩展路径，两个路径分别进行最大池降采样操作和反卷积，最终得到一个</a:t>
            </a:r>
            <a:r>
              <a:rPr lang="en-US" altLang="zh-CN" b="0" i="0" dirty="0">
                <a:solidFill>
                  <a:srgbClr val="191B1F"/>
                </a:solidFill>
                <a:effectLst/>
                <a:latin typeface="-apple-system"/>
              </a:rPr>
              <a:t>2</a:t>
            </a:r>
            <a:r>
              <a:rPr lang="zh-CN" altLang="en-US" b="0" i="0" dirty="0">
                <a:solidFill>
                  <a:srgbClr val="191B1F"/>
                </a:solidFill>
                <a:effectLst/>
                <a:latin typeface="-apple-system"/>
              </a:rPr>
              <a:t>维的</a:t>
            </a:r>
            <a:r>
              <a:rPr lang="en-US" altLang="zh-CN" b="0" i="0" dirty="0">
                <a:solidFill>
                  <a:srgbClr val="191B1F"/>
                </a:solidFill>
                <a:effectLst/>
                <a:latin typeface="-apple-system"/>
              </a:rPr>
              <a:t>segmentation map</a:t>
            </a:r>
            <a:r>
              <a:rPr lang="zh-CN" altLang="en-US" b="0" i="0" dirty="0">
                <a:solidFill>
                  <a:srgbClr val="191B1F"/>
                </a:solidFill>
                <a:effectLst/>
                <a:latin typeface="-apple-system"/>
              </a:rPr>
              <a:t>。</a:t>
            </a:r>
            <a:r>
              <a:rPr lang="en-US" altLang="zh-CN" b="0" i="0" dirty="0">
                <a:solidFill>
                  <a:srgbClr val="191B1F"/>
                </a:solidFill>
                <a:effectLst/>
                <a:latin typeface="-apple-system"/>
              </a:rPr>
              <a:t>U-Net</a:t>
            </a:r>
            <a:r>
              <a:rPr lang="zh-CN" altLang="en-US" b="0" i="0" dirty="0">
                <a:solidFill>
                  <a:srgbClr val="191B1F"/>
                </a:solidFill>
                <a:effectLst/>
                <a:latin typeface="-apple-system"/>
              </a:rPr>
              <a:t>的</a:t>
            </a:r>
            <a:r>
              <a:rPr lang="en-US" altLang="zh-CN" b="0" i="0" dirty="0">
                <a:solidFill>
                  <a:srgbClr val="191B1F"/>
                </a:solidFill>
                <a:effectLst/>
                <a:latin typeface="-apple-system"/>
              </a:rPr>
              <a:t>U</a:t>
            </a:r>
            <a:r>
              <a:rPr lang="zh-CN" altLang="en-US" b="0" i="0" dirty="0">
                <a:solidFill>
                  <a:srgbClr val="191B1F"/>
                </a:solidFill>
                <a:effectLst/>
                <a:latin typeface="-apple-system"/>
              </a:rPr>
              <a:t>型</a:t>
            </a:r>
            <a:r>
              <a:rPr lang="zh-CN" altLang="en-US" b="0" i="0" dirty="0">
                <a:solidFill>
                  <a:srgbClr val="374151"/>
                </a:solidFill>
                <a:effectLst/>
                <a:latin typeface="Söhne"/>
              </a:rPr>
              <a:t>结构有助于保留高分辨率特征，还使用了跳跃连接，可以更好地保留细节信息，他在小样本上表现优越。但他也有一定缺点：</a:t>
            </a:r>
            <a:r>
              <a:rPr lang="en-US" altLang="zh-CN" b="0" i="0" dirty="0" err="1">
                <a:solidFill>
                  <a:srgbClr val="262626"/>
                </a:solidFill>
                <a:effectLst/>
                <a:latin typeface="-apple-system"/>
              </a:rPr>
              <a:t>unet</a:t>
            </a:r>
            <a:r>
              <a:rPr lang="zh-CN" altLang="en-US" b="0" i="0" dirty="0">
                <a:solidFill>
                  <a:srgbClr val="262626"/>
                </a:solidFill>
                <a:effectLst/>
                <a:latin typeface="-apple-system"/>
              </a:rPr>
              <a:t>神经网络在处理大尺寸图像时，需要较大的计算和存储资源。</a:t>
            </a:r>
            <a:r>
              <a:rPr lang="en-US" altLang="zh-CN" b="0" i="0" dirty="0" err="1">
                <a:solidFill>
                  <a:srgbClr val="262626"/>
                </a:solidFill>
                <a:effectLst/>
                <a:latin typeface="-apple-system"/>
              </a:rPr>
              <a:t>unet</a:t>
            </a:r>
            <a:r>
              <a:rPr lang="zh-CN" altLang="en-US" b="0" i="0" dirty="0">
                <a:solidFill>
                  <a:srgbClr val="262626"/>
                </a:solidFill>
                <a:effectLst/>
                <a:latin typeface="-apple-system"/>
              </a:rPr>
              <a:t>神经网络对数据集的依赖性较强，需要大量的标注数据进行训练。</a:t>
            </a:r>
            <a:endParaRPr lang="zh-CN" altLang="en-US" dirty="0"/>
          </a:p>
        </p:txBody>
      </p:sp>
      <p:sp>
        <p:nvSpPr>
          <p:cNvPr id="4" name="灯片编号占位符 3"/>
          <p:cNvSpPr>
            <a:spLocks noGrp="1"/>
          </p:cNvSpPr>
          <p:nvPr>
            <p:ph type="sldNum" sz="quarter" idx="5"/>
          </p:nvPr>
        </p:nvSpPr>
        <p:spPr/>
        <p:txBody>
          <a:bodyPr/>
          <a:lstStyle/>
          <a:p>
            <a:fld id="{54290F55-E33F-4F55-B56D-790968137D6B}" type="slidenum">
              <a:rPr lang="zh-CN" altLang="en-US" smtClean="0"/>
              <a:t>6</a:t>
            </a:fld>
            <a:endParaRPr lang="zh-CN" altLang="en-US"/>
          </a:p>
        </p:txBody>
      </p:sp>
    </p:spTree>
    <p:extLst>
      <p:ext uri="{BB962C8B-B14F-4D97-AF65-F5344CB8AC3E}">
        <p14:creationId xmlns:p14="http://schemas.microsoft.com/office/powerpoint/2010/main" val="174414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DeepLabv3</a:t>
            </a:r>
            <a:r>
              <a:rPr lang="en-US" altLang="zh-CN" dirty="0"/>
              <a:t>+</a:t>
            </a:r>
            <a:r>
              <a:rPr lang="zh-CN" altLang="en-US" dirty="0"/>
              <a:t>是另外一种用的比较多的语义分割神经网络。它</a:t>
            </a:r>
            <a:r>
              <a:rPr lang="zh-CN" altLang="en-US" b="0" i="0" dirty="0">
                <a:solidFill>
                  <a:srgbClr val="374151"/>
                </a:solidFill>
                <a:effectLst/>
                <a:latin typeface="Söhne"/>
              </a:rPr>
              <a:t>采用了空洞卷积，允许网络在感受野内引入多尺度信息，提高语义分割的准确性。它还引入了空间金字塔池化，使网络能够对不同尺度的特征进行有效的建模，增强对物体边界和细节的识别能力，使用深度可分离卷积来减少参数量，提高计算效率，特别适用于移动设备等资源受限环境。引入了解码器模块，结合高分辨率特征，有助于更好地还原语义分割结果，提高分割效果。此外，它有一定的缺点：由于引入了多尺度信息和解码器模块，</a:t>
            </a:r>
            <a:r>
              <a:rPr lang="en-US" altLang="zh-CN" b="0" i="0" dirty="0" err="1">
                <a:solidFill>
                  <a:srgbClr val="374151"/>
                </a:solidFill>
                <a:effectLst/>
                <a:latin typeface="Söhne"/>
              </a:rPr>
              <a:t>DeepLabv3</a:t>
            </a:r>
            <a:r>
              <a:rPr lang="en-US" altLang="zh-CN" b="0" i="0" dirty="0">
                <a:solidFill>
                  <a:srgbClr val="374151"/>
                </a:solidFill>
                <a:effectLst/>
                <a:latin typeface="Söhne"/>
              </a:rPr>
              <a:t>+</a:t>
            </a:r>
            <a:r>
              <a:rPr lang="zh-CN" altLang="en-US" b="0" i="0" dirty="0">
                <a:solidFill>
                  <a:srgbClr val="374151"/>
                </a:solidFill>
                <a:effectLst/>
                <a:latin typeface="Söhne"/>
              </a:rPr>
              <a:t>的计算复杂度相对较高，可能需要更多的计算资源。</a:t>
            </a:r>
            <a:endParaRPr lang="zh-CN" altLang="en-US" dirty="0"/>
          </a:p>
        </p:txBody>
      </p:sp>
      <p:sp>
        <p:nvSpPr>
          <p:cNvPr id="4" name="灯片编号占位符 3"/>
          <p:cNvSpPr>
            <a:spLocks noGrp="1"/>
          </p:cNvSpPr>
          <p:nvPr>
            <p:ph type="sldNum" sz="quarter" idx="5"/>
          </p:nvPr>
        </p:nvSpPr>
        <p:spPr/>
        <p:txBody>
          <a:bodyPr/>
          <a:lstStyle/>
          <a:p>
            <a:fld id="{54290F55-E33F-4F55-B56D-790968137D6B}" type="slidenum">
              <a:rPr lang="zh-CN" altLang="en-US" smtClean="0"/>
              <a:t>7</a:t>
            </a:fld>
            <a:endParaRPr lang="zh-CN" altLang="en-US"/>
          </a:p>
        </p:txBody>
      </p:sp>
    </p:spTree>
    <p:extLst>
      <p:ext uri="{BB962C8B-B14F-4D97-AF65-F5344CB8AC3E}">
        <p14:creationId xmlns:p14="http://schemas.microsoft.com/office/powerpoint/2010/main" val="513799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没办法使用</a:t>
            </a:r>
            <a:r>
              <a:rPr lang="en-US" altLang="zh-CN" dirty="0"/>
              <a:t>SUSTech</a:t>
            </a:r>
            <a:r>
              <a:rPr lang="zh-CN" altLang="en-US" dirty="0"/>
              <a:t>标注好的的语义分割数据集；人工标注需要花费大量时间</a:t>
            </a:r>
          </a:p>
        </p:txBody>
      </p:sp>
      <p:sp>
        <p:nvSpPr>
          <p:cNvPr id="4" name="灯片编号占位符 3"/>
          <p:cNvSpPr>
            <a:spLocks noGrp="1"/>
          </p:cNvSpPr>
          <p:nvPr>
            <p:ph type="sldNum" sz="quarter" idx="5"/>
          </p:nvPr>
        </p:nvSpPr>
        <p:spPr/>
        <p:txBody>
          <a:bodyPr/>
          <a:lstStyle/>
          <a:p>
            <a:fld id="{54290F55-E33F-4F55-B56D-790968137D6B}" type="slidenum">
              <a:rPr lang="zh-CN" altLang="en-US" smtClean="0"/>
              <a:t>9</a:t>
            </a:fld>
            <a:endParaRPr lang="zh-CN" altLang="en-US"/>
          </a:p>
        </p:txBody>
      </p:sp>
    </p:spTree>
    <p:extLst>
      <p:ext uri="{BB962C8B-B14F-4D97-AF65-F5344CB8AC3E}">
        <p14:creationId xmlns:p14="http://schemas.microsoft.com/office/powerpoint/2010/main" val="1806067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685800" y="1143000"/>
            <a:ext cx="5486400" cy="3086100"/>
          </a:xfrm>
          <a:prstGeom prst="rect">
            <a:avLst/>
          </a:prstGeom>
          <a:ln w="0">
            <a:noFill/>
          </a:ln>
        </p:spPr>
      </p:sp>
      <p:sp>
        <p:nvSpPr>
          <p:cNvPr id="22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30" name="PlaceHolder 3"/>
          <p:cNvSpPr>
            <a:spLocks noGrp="1"/>
          </p:cNvSpPr>
          <p:nvPr>
            <p:ph type="sldNum" idx="11"/>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51A6D854-238A-4F60-BED5-DC1C2730D5FE}"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10</a:t>
            </a:fld>
            <a:endParaRPr kumimoji="0" lang="en-US" sz="1200" b="0" i="0" u="none" strike="noStrike" kern="1200" cap="none" spc="-1" normalizeH="0" baseline="0" noProof="0">
              <a:ln>
                <a:noFill/>
              </a:ln>
              <a:solidFill>
                <a:srgbClr val="000000"/>
              </a:solidFill>
              <a:effectLst/>
              <a:uLnTx/>
              <a:uFillTx/>
              <a:latin typeface="Times New Roman"/>
            </a:endParaRPr>
          </a:p>
        </p:txBody>
      </p:sp>
    </p:spTree>
    <p:extLst>
      <p:ext uri="{BB962C8B-B14F-4D97-AF65-F5344CB8AC3E}">
        <p14:creationId xmlns:p14="http://schemas.microsoft.com/office/powerpoint/2010/main" val="18347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PlaceHolder 1"/>
          <p:cNvSpPr>
            <a:spLocks noGrp="1" noRot="1" noChangeAspect="1"/>
          </p:cNvSpPr>
          <p:nvPr>
            <p:ph type="sldImg"/>
          </p:nvPr>
        </p:nvSpPr>
        <p:spPr>
          <a:xfrm>
            <a:off x="685800" y="1143000"/>
            <a:ext cx="5486400" cy="3086100"/>
          </a:xfrm>
          <a:prstGeom prst="rect">
            <a:avLst/>
          </a:prstGeom>
          <a:ln w="0">
            <a:noFill/>
          </a:ln>
        </p:spPr>
      </p:sp>
      <p:sp>
        <p:nvSpPr>
          <p:cNvPr id="22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27" name="PlaceHolder 3"/>
          <p:cNvSpPr>
            <a:spLocks noGrp="1"/>
          </p:cNvSpPr>
          <p:nvPr>
            <p:ph type="sldNum" idx="10"/>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E9FD723A-33F4-46B8-880B-680DABA2867B}"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12</a:t>
            </a:fld>
            <a:endParaRPr kumimoji="0" lang="en-US" sz="1200" b="0" i="0" u="none" strike="noStrike" kern="1200" cap="none" spc="-1" normalizeH="0" baseline="0" noProof="0">
              <a:ln>
                <a:noFill/>
              </a:ln>
              <a:solidFill>
                <a:srgbClr val="000000"/>
              </a:solidFill>
              <a:effectLst/>
              <a:uLnTx/>
              <a:uFillTx/>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685800" y="1143000"/>
            <a:ext cx="5486400" cy="3086100"/>
          </a:xfrm>
          <a:prstGeom prst="rect">
            <a:avLst/>
          </a:prstGeom>
          <a:ln w="0">
            <a:noFill/>
          </a:ln>
        </p:spPr>
      </p:sp>
      <p:sp>
        <p:nvSpPr>
          <p:cNvPr id="22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30" name="PlaceHolder 3"/>
          <p:cNvSpPr>
            <a:spLocks noGrp="1"/>
          </p:cNvSpPr>
          <p:nvPr>
            <p:ph type="sldNum" idx="11"/>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51A6D854-238A-4F60-BED5-DC1C2730D5FE}"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13</a:t>
            </a:fld>
            <a:endParaRPr kumimoji="0" lang="en-US" sz="1200" b="0" i="0" u="none" strike="noStrike" kern="1200" cap="none" spc="-1" normalizeH="0" baseline="0" noProof="0">
              <a:ln>
                <a:noFill/>
              </a:ln>
              <a:solidFill>
                <a:srgbClr val="000000"/>
              </a:solidFill>
              <a:effectLst/>
              <a:uLnTx/>
              <a:uFillTx/>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noRot="1" noChangeAspect="1"/>
          </p:cNvSpPr>
          <p:nvPr>
            <p:ph type="sldImg"/>
          </p:nvPr>
        </p:nvSpPr>
        <p:spPr>
          <a:xfrm>
            <a:off x="685800" y="1143000"/>
            <a:ext cx="5486400" cy="3086100"/>
          </a:xfrm>
          <a:prstGeom prst="rect">
            <a:avLst/>
          </a:prstGeom>
          <a:ln w="0">
            <a:noFill/>
          </a:ln>
        </p:spPr>
      </p:sp>
      <p:sp>
        <p:nvSpPr>
          <p:cNvPr id="23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33" name="PlaceHolder 3"/>
          <p:cNvSpPr>
            <a:spLocks noGrp="1"/>
          </p:cNvSpPr>
          <p:nvPr>
            <p:ph type="sldNum" idx="12"/>
          </p:nvPr>
        </p:nvSpPr>
        <p:spPr>
          <a:xfrm>
            <a:off x="3884760" y="8685360"/>
            <a:ext cx="2971080" cy="45792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0FD8FDBA-2FF0-4C49-98CA-BBE93018E8F4}" type="slidenum">
              <a:rPr kumimoji="0" lang="en-US" sz="1200" b="0" i="0" u="none" strike="noStrike" kern="1200" cap="none" spc="-1" normalizeH="0" baseline="0" noProof="0">
                <a:ln>
                  <a:noFill/>
                </a:ln>
                <a:solidFill>
                  <a:srgbClr val="000000"/>
                </a:solidFill>
                <a:effectLst/>
                <a:uLnTx/>
                <a:uFillTx/>
                <a:latin typeface="Times New Roman"/>
                <a:ea typeface="+mn-ea"/>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14</a:t>
            </a:fld>
            <a:endParaRPr kumimoji="0" lang="en-US" sz="1200" b="0" i="0" u="none" strike="noStrike" kern="1200" cap="none" spc="-1" normalizeH="0" baseline="0" noProof="0">
              <a:ln>
                <a:noFill/>
              </a:ln>
              <a:solidFill>
                <a:srgbClr val="000000"/>
              </a:solidFill>
              <a:effectLst/>
              <a:uLnTx/>
              <a:uFillTx/>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3F24C13A-4F3E-46CB-8367-DE30ED3412C4}" type="slidenum">
              <a:t>‹#›</a:t>
            </a:fld>
            <a:endParaRPr/>
          </a:p>
        </p:txBody>
      </p:sp>
      <p:sp>
        <p:nvSpPr>
          <p:cNvPr id="6" name="PlaceHolder 5"/>
          <p:cNvSpPr>
            <a:spLocks noGrp="1"/>
          </p:cNvSpPr>
          <p:nvPr>
            <p:ph type="dt" idx="3"/>
          </p:nvPr>
        </p:nvSpPr>
        <p:spPr/>
        <p:txBody>
          <a:bodyPr/>
          <a:lstStyle/>
          <a:p>
            <a:endParaRPr/>
          </a:p>
        </p:txBody>
      </p:sp>
    </p:spTree>
    <p:extLst>
      <p:ext uri="{BB962C8B-B14F-4D97-AF65-F5344CB8AC3E}">
        <p14:creationId xmlns:p14="http://schemas.microsoft.com/office/powerpoint/2010/main" val="161073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B716A265-6C70-4EC3-9573-C97EAA9288D1}" type="slidenum">
              <a:t>‹#›</a:t>
            </a:fld>
            <a:endParaRPr/>
          </a:p>
        </p:txBody>
      </p:sp>
      <p:sp>
        <p:nvSpPr>
          <p:cNvPr id="4" name="PlaceHolder 3"/>
          <p:cNvSpPr>
            <a:spLocks noGrp="1"/>
          </p:cNvSpPr>
          <p:nvPr>
            <p:ph type="dt" idx="3"/>
          </p:nvPr>
        </p:nvSpPr>
        <p:spPr/>
        <p:txBody>
          <a:bodyPr/>
          <a:lstStyle/>
          <a:p>
            <a:endParaRPr/>
          </a:p>
        </p:txBody>
      </p:sp>
    </p:spTree>
    <p:extLst>
      <p:ext uri="{BB962C8B-B14F-4D97-AF65-F5344CB8AC3E}">
        <p14:creationId xmlns:p14="http://schemas.microsoft.com/office/powerpoint/2010/main" val="1945353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EC53E62F-7B07-4B08-828C-C61166678066}" type="slidenum">
              <a:t>‹#›</a:t>
            </a:fld>
            <a:endParaRPr/>
          </a:p>
        </p:txBody>
      </p:sp>
      <p:sp>
        <p:nvSpPr>
          <p:cNvPr id="3" name="PlaceHolder 5"/>
          <p:cNvSpPr>
            <a:spLocks noGrp="1"/>
          </p:cNvSpPr>
          <p:nvPr>
            <p:ph type="dt" idx="3"/>
          </p:nvPr>
        </p:nvSpPr>
        <p:spPr/>
        <p:txBody>
          <a:bodyPr/>
          <a:lstStyle/>
          <a:p>
            <a:endParaRPr/>
          </a:p>
        </p:txBody>
      </p:sp>
    </p:spTree>
    <p:extLst>
      <p:ext uri="{BB962C8B-B14F-4D97-AF65-F5344CB8AC3E}">
        <p14:creationId xmlns:p14="http://schemas.microsoft.com/office/powerpoint/2010/main" val="3820317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3F24C13A-4F3E-46CB-8367-DE30ED3412C4}" type="slidenum">
              <a:t>‹#›</a:t>
            </a:fld>
            <a:endParaRPr/>
          </a:p>
        </p:txBody>
      </p:sp>
      <p:sp>
        <p:nvSpPr>
          <p:cNvPr id="6" name="PlaceHolder 5"/>
          <p:cNvSpPr>
            <a:spLocks noGrp="1"/>
          </p:cNvSpPr>
          <p:nvPr>
            <p:ph type="dt" idx="3"/>
          </p:nvPr>
        </p:nvSpPr>
        <p:spPr/>
        <p:txBody>
          <a:bodyPr/>
          <a:lstStyle/>
          <a:p>
            <a:endParaRPr/>
          </a:p>
        </p:txBody>
      </p:sp>
    </p:spTree>
    <p:extLst>
      <p:ext uri="{BB962C8B-B14F-4D97-AF65-F5344CB8AC3E}">
        <p14:creationId xmlns:p14="http://schemas.microsoft.com/office/powerpoint/2010/main" val="4160661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A8603E9E-4556-430B-8DC5-A2E819A4CE7D}" type="slidenum">
              <a:t>‹#›</a:t>
            </a:fld>
            <a:endParaRPr/>
          </a:p>
        </p:txBody>
      </p:sp>
      <p:sp>
        <p:nvSpPr>
          <p:cNvPr id="7" name="PlaceHolder 6"/>
          <p:cNvSpPr>
            <a:spLocks noGrp="1"/>
          </p:cNvSpPr>
          <p:nvPr>
            <p:ph type="dt" idx="3"/>
          </p:nvPr>
        </p:nvSpPr>
        <p:spPr/>
        <p:txBody>
          <a:bodyPr/>
          <a:lstStyle/>
          <a:p>
            <a:endParaRPr/>
          </a:p>
        </p:txBody>
      </p:sp>
    </p:spTree>
    <p:extLst>
      <p:ext uri="{BB962C8B-B14F-4D97-AF65-F5344CB8AC3E}">
        <p14:creationId xmlns:p14="http://schemas.microsoft.com/office/powerpoint/2010/main" val="882672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9C5EB829-A5F6-4C52-A61B-51FB8526AEA3}" type="slidenum">
              <a:t>‹#›</a:t>
            </a:fld>
            <a:endParaRPr/>
          </a:p>
        </p:txBody>
      </p:sp>
      <p:sp>
        <p:nvSpPr>
          <p:cNvPr id="5" name="PlaceHolder 4"/>
          <p:cNvSpPr>
            <a:spLocks noGrp="1"/>
          </p:cNvSpPr>
          <p:nvPr>
            <p:ph type="dt" idx="3"/>
          </p:nvPr>
        </p:nvSpPr>
        <p:spPr/>
        <p:txBody>
          <a:bodyPr/>
          <a:lstStyle/>
          <a:p>
            <a:endParaRPr/>
          </a:p>
        </p:txBody>
      </p:sp>
    </p:spTree>
    <p:extLst>
      <p:ext uri="{BB962C8B-B14F-4D97-AF65-F5344CB8AC3E}">
        <p14:creationId xmlns:p14="http://schemas.microsoft.com/office/powerpoint/2010/main" val="3716619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280" cy="1106496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6C4E249A-C8B3-4CBA-991C-3F76EF1A42AD}" type="slidenum">
              <a:t>‹#›</a:t>
            </a:fld>
            <a:endParaRPr/>
          </a:p>
        </p:txBody>
      </p:sp>
      <p:sp>
        <p:nvSpPr>
          <p:cNvPr id="5" name="PlaceHolder 4"/>
          <p:cNvSpPr>
            <a:spLocks noGrp="1"/>
          </p:cNvSpPr>
          <p:nvPr>
            <p:ph type="dt" idx="3"/>
          </p:nvPr>
        </p:nvSpPr>
        <p:spPr/>
        <p:txBody>
          <a:bodyPr/>
          <a:lstStyle/>
          <a:p>
            <a:endParaRPr/>
          </a:p>
        </p:txBody>
      </p:sp>
    </p:spTree>
    <p:extLst>
      <p:ext uri="{BB962C8B-B14F-4D97-AF65-F5344CB8AC3E}">
        <p14:creationId xmlns:p14="http://schemas.microsoft.com/office/powerpoint/2010/main" val="2148261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73D188E9-E167-453E-9D81-61B8FB7C67D5}" type="slidenum">
              <a:t>‹#›</a:t>
            </a:fld>
            <a:endParaRPr/>
          </a:p>
        </p:txBody>
      </p:sp>
      <p:sp>
        <p:nvSpPr>
          <p:cNvPr id="8" name="PlaceHolder 7"/>
          <p:cNvSpPr>
            <a:spLocks noGrp="1"/>
          </p:cNvSpPr>
          <p:nvPr>
            <p:ph type="dt" idx="3"/>
          </p:nvPr>
        </p:nvSpPr>
        <p:spPr/>
        <p:txBody>
          <a:bodyPr/>
          <a:lstStyle/>
          <a:p>
            <a:endParaRPr/>
          </a:p>
        </p:txBody>
      </p:sp>
    </p:spTree>
    <p:extLst>
      <p:ext uri="{BB962C8B-B14F-4D97-AF65-F5344CB8AC3E}">
        <p14:creationId xmlns:p14="http://schemas.microsoft.com/office/powerpoint/2010/main" val="2378291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9E94446-2D7A-4E2B-97AE-5B85ECC16616}" type="slidenum">
              <a:t>‹#›</a:t>
            </a:fld>
            <a:endParaRPr/>
          </a:p>
        </p:txBody>
      </p:sp>
      <p:sp>
        <p:nvSpPr>
          <p:cNvPr id="8" name="PlaceHolder 7"/>
          <p:cNvSpPr>
            <a:spLocks noGrp="1"/>
          </p:cNvSpPr>
          <p:nvPr>
            <p:ph type="dt" idx="3"/>
          </p:nvPr>
        </p:nvSpPr>
        <p:spPr/>
        <p:txBody>
          <a:bodyPr/>
          <a:lstStyle/>
          <a:p>
            <a:endParaRPr/>
          </a:p>
        </p:txBody>
      </p:sp>
    </p:spTree>
    <p:extLst>
      <p:ext uri="{BB962C8B-B14F-4D97-AF65-F5344CB8AC3E}">
        <p14:creationId xmlns:p14="http://schemas.microsoft.com/office/powerpoint/2010/main" val="109465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CFD2149C-678F-4071-BD80-237D79E4CD91}" type="slidenum">
              <a:t>‹#›</a:t>
            </a:fld>
            <a:endParaRPr/>
          </a:p>
        </p:txBody>
      </p:sp>
      <p:sp>
        <p:nvSpPr>
          <p:cNvPr id="8" name="PlaceHolder 7"/>
          <p:cNvSpPr>
            <a:spLocks noGrp="1"/>
          </p:cNvSpPr>
          <p:nvPr>
            <p:ph type="dt" idx="3"/>
          </p:nvPr>
        </p:nvSpPr>
        <p:spPr/>
        <p:txBody>
          <a:bodyPr/>
          <a:lstStyle/>
          <a:p>
            <a:endParaRPr/>
          </a:p>
        </p:txBody>
      </p:sp>
    </p:spTree>
    <p:extLst>
      <p:ext uri="{BB962C8B-B14F-4D97-AF65-F5344CB8AC3E}">
        <p14:creationId xmlns:p14="http://schemas.microsoft.com/office/powerpoint/2010/main" val="2275733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66E95C82-0232-4061-A40C-13C466095ADB}" type="slidenum">
              <a:t>‹#›</a:t>
            </a:fld>
            <a:endParaRPr/>
          </a:p>
        </p:txBody>
      </p:sp>
      <p:sp>
        <p:nvSpPr>
          <p:cNvPr id="7" name="PlaceHolder 6"/>
          <p:cNvSpPr>
            <a:spLocks noGrp="1"/>
          </p:cNvSpPr>
          <p:nvPr>
            <p:ph type="dt" idx="3"/>
          </p:nvPr>
        </p:nvSpPr>
        <p:spPr/>
        <p:txBody>
          <a:bodyPr/>
          <a:lstStyle/>
          <a:p>
            <a:endParaRPr/>
          </a:p>
        </p:txBody>
      </p:sp>
    </p:spTree>
    <p:extLst>
      <p:ext uri="{BB962C8B-B14F-4D97-AF65-F5344CB8AC3E}">
        <p14:creationId xmlns:p14="http://schemas.microsoft.com/office/powerpoint/2010/main" val="3390469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5CE748A1-84F7-4111-802F-18C120B31FEC}" type="slidenum">
              <a:t>‹#›</a:t>
            </a:fld>
            <a:endParaRPr/>
          </a:p>
        </p:txBody>
      </p:sp>
      <p:sp>
        <p:nvSpPr>
          <p:cNvPr id="9" name="PlaceHolder 8"/>
          <p:cNvSpPr>
            <a:spLocks noGrp="1"/>
          </p:cNvSpPr>
          <p:nvPr>
            <p:ph type="dt" idx="3"/>
          </p:nvPr>
        </p:nvSpPr>
        <p:spPr/>
        <p:txBody>
          <a:bodyPr/>
          <a:lstStyle/>
          <a:p>
            <a:endParaRPr/>
          </a:p>
        </p:txBody>
      </p:sp>
    </p:spTree>
    <p:extLst>
      <p:ext uri="{BB962C8B-B14F-4D97-AF65-F5344CB8AC3E}">
        <p14:creationId xmlns:p14="http://schemas.microsoft.com/office/powerpoint/2010/main" val="2560974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EF33017F-EDFD-4CF5-AA87-63B6115B99C3}" type="slidenum">
              <a:t>‹#›</a:t>
            </a:fld>
            <a:endParaRPr/>
          </a:p>
        </p:txBody>
      </p:sp>
      <p:sp>
        <p:nvSpPr>
          <p:cNvPr id="11" name="PlaceHolder 10"/>
          <p:cNvSpPr>
            <a:spLocks noGrp="1"/>
          </p:cNvSpPr>
          <p:nvPr>
            <p:ph type="dt" idx="3"/>
          </p:nvPr>
        </p:nvSpPr>
        <p:spPr/>
        <p:txBody>
          <a:bodyPr/>
          <a:lstStyle/>
          <a:p>
            <a:endParaRPr/>
          </a:p>
        </p:txBody>
      </p:sp>
    </p:spTree>
    <p:extLst>
      <p:ext uri="{BB962C8B-B14F-4D97-AF65-F5344CB8AC3E}">
        <p14:creationId xmlns:p14="http://schemas.microsoft.com/office/powerpoint/2010/main" val="360408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F3DFB88-C66D-4D4F-992A-21D8B5C2FC83}" type="datetimeFigureOut">
              <a:rPr lang="zh-CN" altLang="en-US" smtClean="0"/>
              <a:t>2024/1/13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DFB88-C66D-4D4F-992A-21D8B5C2FC83}" type="datetimeFigureOut">
              <a:rPr lang="zh-CN" altLang="en-US" smtClean="0"/>
              <a:t>2024/1/13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93944-DC62-4081-86B4-76E5FCA2F9B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indent="0">
              <a:buNone/>
            </a:pPr>
            <a:r>
              <a:rPr lang="en-US" sz="44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indent="0" algn="ctr">
              <a:lnSpc>
                <a:spcPct val="100000"/>
              </a:lnSpc>
              <a:buNone/>
              <a:tabLst>
                <a:tab pos="0" algn="l"/>
              </a:tabLst>
              <a:defRPr lang="en-US" sz="1400" b="0" strike="noStrike" spc="-1">
                <a:solidFill>
                  <a:srgbClr val="000000"/>
                </a:solidFill>
                <a:latin typeface="Times New Roman"/>
                <a:ea typeface="DejaVu Sans"/>
              </a:defRPr>
            </a:lvl1pPr>
          </a:lstStyle>
          <a:p>
            <a:pPr indent="0" algn="ctr">
              <a:lnSpc>
                <a:spcPct val="100000"/>
              </a:lnSpc>
              <a:buNone/>
              <a:tabLst>
                <a:tab pos="0" algn="l"/>
              </a:tabLst>
            </a:pPr>
            <a:r>
              <a:rPr lang="en-US" sz="1400" b="0" strike="noStrike" spc="-1">
                <a:solidFill>
                  <a:srgbClr val="000000"/>
                </a:solidFill>
                <a:latin typeface="Times New Roman"/>
                <a:ea typeface="DejaVu Sans"/>
              </a:rPr>
              <a:t>&lt;footer&gt;</a:t>
            </a:r>
            <a:endParaRPr lang="en-US" sz="1400" b="0" strike="noStrike" spc="-1">
              <a:solidFill>
                <a:srgbClr val="000000"/>
              </a:solidFill>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200" b="0" strike="noStrike" spc="-1">
                <a:solidFill>
                  <a:srgbClr val="8B8B8B"/>
                </a:solidFill>
                <a:latin typeface="等线"/>
                <a:ea typeface="DejaVu Sans"/>
              </a:defRPr>
            </a:lvl1pPr>
          </a:lstStyle>
          <a:p>
            <a:pPr indent="0" algn="r">
              <a:lnSpc>
                <a:spcPct val="100000"/>
              </a:lnSpc>
              <a:buNone/>
              <a:tabLst>
                <a:tab pos="0" algn="l"/>
              </a:tabLst>
            </a:pPr>
            <a:fld id="{7F400EB4-32D1-4973-976B-6DADF8BA9EE8}" type="slidenum">
              <a:rPr lang="en-US" sz="1200" b="0" strike="noStrike" spc="-1">
                <a:solidFill>
                  <a:srgbClr val="8B8B8B"/>
                </a:solidFill>
                <a:latin typeface="等线"/>
                <a:ea typeface="DejaVu Sans"/>
              </a:rPr>
              <a:t>‹#›</a:t>
            </a:fld>
            <a:endParaRPr lang="en-US" sz="1200" b="0" strike="noStrike" spc="-1">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extLst>
      <p:ext uri="{BB962C8B-B14F-4D97-AF65-F5344CB8AC3E}">
        <p14:creationId xmlns:p14="http://schemas.microsoft.com/office/powerpoint/2010/main" val="8820133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tyscapes-dataset.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www.cityscapes-dataset.com/"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9.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0.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18" Type="http://schemas.openxmlformats.org/officeDocument/2006/relationships/image" Target="../media/image41.jpg"/><Relationship Id="rId3" Type="http://schemas.openxmlformats.org/officeDocument/2006/relationships/image" Target="../media/image27.png"/><Relationship Id="rId21" Type="http://schemas.openxmlformats.org/officeDocument/2006/relationships/image" Target="../media/image43.jpg"/><Relationship Id="rId7" Type="http://schemas.openxmlformats.org/officeDocument/2006/relationships/image" Target="../media/image31.jpeg"/><Relationship Id="rId12" Type="http://schemas.openxmlformats.org/officeDocument/2006/relationships/image" Target="../media/image36.png"/><Relationship Id="rId17" Type="http://schemas.openxmlformats.org/officeDocument/2006/relationships/image" Target="../media/image23.jpe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jpeg"/><Relationship Id="rId19" Type="http://schemas.openxmlformats.org/officeDocument/2006/relationships/image" Target="../media/image42.jp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03974" y="1715653"/>
            <a:ext cx="10580345" cy="1089529"/>
          </a:xfrm>
        </p:spPr>
        <p:txBody>
          <a:bodyPr>
            <a:spAutoFit/>
          </a:bodyPr>
          <a:lstStyle/>
          <a:p>
            <a:r>
              <a:rPr lang="en-US" altLang="zh-CN" sz="3600" b="1" dirty="0">
                <a:latin typeface="微软雅黑" panose="020B0503020204020204" pitchFamily="34" charset="-122"/>
                <a:ea typeface="微软雅黑" panose="020B0503020204020204" pitchFamily="34" charset="-122"/>
              </a:rPr>
              <a:t>2D Semantic Segmentation in </a:t>
            </a:r>
            <a:br>
              <a:rPr lang="en-US" altLang="zh-CN" sz="3600" b="1" dirty="0">
                <a:latin typeface="微软雅黑" panose="020B0503020204020204" pitchFamily="34" charset="-122"/>
                <a:ea typeface="微软雅黑" panose="020B0503020204020204" pitchFamily="34" charset="-122"/>
              </a:rPr>
            </a:br>
            <a:r>
              <a:rPr lang="en-US" altLang="zh-CN" sz="3600" b="1" dirty="0">
                <a:latin typeface="微软雅黑" panose="020B0503020204020204" pitchFamily="34" charset="-122"/>
                <a:ea typeface="微软雅黑" panose="020B0503020204020204" pitchFamily="34" charset="-122"/>
              </a:rPr>
              <a:t>SUSTech Scenes</a:t>
            </a:r>
            <a:endParaRPr lang="zh-CN" altLang="en-US" sz="3600" b="1" dirty="0">
              <a:latin typeface="微软雅黑" panose="020B0503020204020204" pitchFamily="34" charset="-122"/>
              <a:ea typeface="微软雅黑" panose="020B0503020204020204" pitchFamily="34" charset="-122"/>
            </a:endParaRPr>
          </a:p>
        </p:txBody>
      </p:sp>
      <p:sp>
        <p:nvSpPr>
          <p:cNvPr id="14" name="标题 1"/>
          <p:cNvSpPr txBox="1"/>
          <p:nvPr/>
        </p:nvSpPr>
        <p:spPr>
          <a:xfrm>
            <a:off x="996950" y="3316092"/>
            <a:ext cx="10198100" cy="1482329"/>
          </a:xfrm>
          <a:prstGeom prst="rect">
            <a:avLst/>
          </a:prstGeom>
        </p:spPr>
        <p:txBody>
          <a:bodyPr vert="horz"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3200" b="1" dirty="0" err="1">
                <a:latin typeface="Times New Roman" panose="02020603050405020304" charset="0"/>
                <a:ea typeface="微软雅黑" panose="020B0503020204020204" pitchFamily="34" charset="-122"/>
                <a:cs typeface="Times New Roman" panose="02020603050405020304" charset="0"/>
              </a:rPr>
              <a:t>CS405</a:t>
            </a:r>
            <a:r>
              <a:rPr lang="en-US" altLang="zh-CN" sz="3200" b="1" dirty="0">
                <a:latin typeface="Times New Roman" panose="02020603050405020304" charset="0"/>
                <a:ea typeface="微软雅黑" panose="020B0503020204020204" pitchFamily="34" charset="-122"/>
                <a:cs typeface="Times New Roman" panose="02020603050405020304" charset="0"/>
              </a:rPr>
              <a:t> Project</a:t>
            </a:r>
          </a:p>
          <a:p>
            <a:pPr>
              <a:lnSpc>
                <a:spcPct val="150000"/>
              </a:lnSpc>
            </a:pPr>
            <a:r>
              <a:rPr lang="en-US" altLang="zh-CN" sz="3200" b="1" dirty="0">
                <a:latin typeface="Times New Roman" panose="02020603050405020304" charset="0"/>
                <a:ea typeface="微软雅黑" panose="020B0503020204020204" pitchFamily="34" charset="-122"/>
                <a:cs typeface="Times New Roman" panose="02020603050405020304" charset="0"/>
              </a:rPr>
              <a:t>Jan 13, 2024</a:t>
            </a:r>
            <a:endParaRPr lang="en-US" sz="3200" b="1" dirty="0">
              <a:latin typeface="Times New Roman" panose="02020603050405020304" charset="0"/>
              <a:ea typeface="微软雅黑" panose="020B0503020204020204" pitchFamily="34" charset="-122"/>
              <a:cs typeface="Times New Roman" panose="02020603050405020304" charset="0"/>
            </a:endParaRPr>
          </a:p>
        </p:txBody>
      </p:sp>
      <p:sp>
        <p:nvSpPr>
          <p:cNvPr id="4" name="文本框 3"/>
          <p:cNvSpPr txBox="1"/>
          <p:nvPr/>
        </p:nvSpPr>
        <p:spPr>
          <a:xfrm>
            <a:off x="10298005" y="5423631"/>
            <a:ext cx="1794090" cy="1200329"/>
          </a:xfrm>
          <a:prstGeom prst="rect">
            <a:avLst/>
          </a:prstGeom>
          <a:noFill/>
        </p:spPr>
        <p:txBody>
          <a:bodyPr wrap="square" rtlCol="0">
            <a:spAutoFit/>
          </a:bodyPr>
          <a:lstStyle/>
          <a:p>
            <a:r>
              <a:rPr lang="en-US" altLang="zh-CN" dirty="0" err="1">
                <a:latin typeface="微软雅黑 Light" panose="020B0502040204020203" pitchFamily="34" charset="-122"/>
                <a:ea typeface="微软雅黑 Light" panose="020B0502040204020203" pitchFamily="34" charset="-122"/>
                <a:cs typeface="Arial" panose="020B0604020202020204" pitchFamily="34" charset="0"/>
              </a:rPr>
              <a:t>Haoyu</a:t>
            </a:r>
            <a:r>
              <a:rPr lang="en-US" altLang="zh-CN" dirty="0">
                <a:latin typeface="微软雅黑 Light" panose="020B0502040204020203" pitchFamily="34" charset="-122"/>
                <a:ea typeface="微软雅黑 Light" panose="020B0502040204020203" pitchFamily="34" charset="-122"/>
                <a:cs typeface="Arial" panose="020B0604020202020204" pitchFamily="34" charset="0"/>
              </a:rPr>
              <a:t> Wang</a:t>
            </a:r>
            <a:r>
              <a:rPr lang="zh-CN" altLang="en-US" dirty="0">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dirty="0">
              <a:latin typeface="微软雅黑 Light" panose="020B0502040204020203" pitchFamily="34" charset="-122"/>
              <a:ea typeface="微软雅黑 Light" panose="020B0502040204020203" pitchFamily="34" charset="-122"/>
              <a:cs typeface="Arial" panose="020B0604020202020204" pitchFamily="34" charset="0"/>
            </a:endParaRPr>
          </a:p>
          <a:p>
            <a:r>
              <a:rPr lang="en-US" altLang="zh-CN" dirty="0" err="1">
                <a:latin typeface="微软雅黑 Light" panose="020B0502040204020203" pitchFamily="34" charset="-122"/>
                <a:ea typeface="微软雅黑 Light" panose="020B0502040204020203" pitchFamily="34" charset="-122"/>
                <a:cs typeface="Arial" panose="020B0604020202020204" pitchFamily="34" charset="0"/>
              </a:rPr>
              <a:t>Zhangjie</a:t>
            </a:r>
            <a:r>
              <a:rPr lang="en-US" altLang="zh-CN" dirty="0">
                <a:latin typeface="微软雅黑 Light" panose="020B0502040204020203" pitchFamily="34" charset="-122"/>
                <a:ea typeface="微软雅黑 Light" panose="020B0502040204020203" pitchFamily="34" charset="-122"/>
                <a:cs typeface="Arial" panose="020B0604020202020204" pitchFamily="34" charset="0"/>
              </a:rPr>
              <a:t> Chen,</a:t>
            </a:r>
          </a:p>
          <a:p>
            <a:r>
              <a:rPr lang="en-US" altLang="zh-CN" dirty="0" err="1">
                <a:latin typeface="微软雅黑 Light" panose="020B0502040204020203" pitchFamily="34" charset="-122"/>
                <a:ea typeface="微软雅黑 Light" panose="020B0502040204020203" pitchFamily="34" charset="-122"/>
                <a:cs typeface="Arial" panose="020B0604020202020204" pitchFamily="34" charset="0"/>
              </a:rPr>
              <a:t>Xudong</a:t>
            </a:r>
            <a:r>
              <a:rPr lang="en-US" altLang="zh-CN" dirty="0">
                <a:latin typeface="微软雅黑 Light" panose="020B0502040204020203" pitchFamily="34" charset="-122"/>
                <a:ea typeface="微软雅黑 Light" panose="020B0502040204020203" pitchFamily="34" charset="-122"/>
                <a:cs typeface="Arial" panose="020B0604020202020204" pitchFamily="34" charset="0"/>
              </a:rPr>
              <a:t> Zhang,</a:t>
            </a:r>
          </a:p>
          <a:p>
            <a:r>
              <a:rPr lang="en-US" altLang="zh-CN" dirty="0">
                <a:latin typeface="微软雅黑 Light" panose="020B0502040204020203" pitchFamily="34" charset="-122"/>
                <a:ea typeface="微软雅黑 Light" panose="020B0502040204020203" pitchFamily="34" charset="-122"/>
                <a:cs typeface="Arial" panose="020B0604020202020204" pitchFamily="34" charset="0"/>
              </a:rPr>
              <a:t>Yuxuan</a:t>
            </a:r>
            <a:r>
              <a:rPr lang="zh-CN" altLang="en-US" dirty="0">
                <a:latin typeface="微软雅黑 Light" panose="020B0502040204020203" pitchFamily="34" charset="-122"/>
                <a:ea typeface="微软雅黑 Light" panose="020B0502040204020203" pitchFamily="34" charset="-122"/>
                <a:cs typeface="Arial" panose="020B0604020202020204" pitchFamily="34" charset="0"/>
              </a:rPr>
              <a:t> </a:t>
            </a:r>
            <a:r>
              <a:rPr lang="en-US" altLang="zh-CN" dirty="0">
                <a:latin typeface="微软雅黑 Light" panose="020B0502040204020203" pitchFamily="34" charset="-122"/>
                <a:ea typeface="微软雅黑 Light" panose="020B0502040204020203" pitchFamily="34" charset="-122"/>
                <a:cs typeface="Arial" panose="020B0604020202020204" pitchFamily="34" charset="0"/>
              </a:rPr>
              <a:t>Li</a:t>
            </a:r>
            <a:endParaRPr lang="zh-CN"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 name="矩形 5"/>
          <p:cNvSpPr/>
          <p:nvPr/>
        </p:nvSpPr>
        <p:spPr>
          <a:xfrm>
            <a:off x="1766888" y="2946400"/>
            <a:ext cx="8658225" cy="133985"/>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0" y="0"/>
            <a:ext cx="12191400" cy="706680"/>
          </a:xfrm>
          <a:prstGeom prst="rect">
            <a:avLst/>
          </a:prstGeom>
          <a:noFill/>
          <a:ln w="0">
            <a:noFill/>
          </a:ln>
        </p:spPr>
        <p:txBody>
          <a:bodyPr lIns="0" tIns="0" rIns="0" bIns="0" anchor="ctr">
            <a:normAutofit/>
          </a:bodyPr>
          <a:lstStyle/>
          <a:p>
            <a:pPr algn="ctr"/>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System Setup and Problem Statement</a:t>
            </a:r>
          </a:p>
        </p:txBody>
      </p:sp>
      <p:sp>
        <p:nvSpPr>
          <p:cNvPr id="151" name="矩形 2"/>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152" name="文本框 7"/>
          <p:cNvSpPr/>
          <p:nvPr/>
        </p:nvSpPr>
        <p:spPr>
          <a:xfrm>
            <a:off x="567360" y="1546200"/>
            <a:ext cx="6966360" cy="476908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1" normalizeH="0" baseline="0" noProof="0" dirty="0">
                <a:ln>
                  <a:noFill/>
                </a:ln>
                <a:solidFill>
                  <a:srgbClr val="002060"/>
                </a:solidFill>
                <a:effectLst/>
                <a:uLnTx/>
                <a:uFillTx/>
                <a:latin typeface="微软雅黑"/>
                <a:ea typeface="微软雅黑"/>
              </a:rPr>
              <a:t>Dataset</a:t>
            </a:r>
            <a:endParaRPr kumimoji="0" lang="en-US" sz="24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Tx/>
              <a:latin typeface="Arial"/>
            </a:endParaRPr>
          </a:p>
          <a:p>
            <a:pPr marL="343080" marR="0" lvl="0" indent="-343080" algn="just" defTabSz="914400" rtl="0" eaLnBrk="1" fontAlgn="auto" latinLnBrk="0" hangingPunct="1">
              <a:lnSpc>
                <a:spcPct val="100000"/>
              </a:lnSpc>
              <a:spcBef>
                <a:spcPts val="0"/>
              </a:spcBef>
              <a:spcAft>
                <a:spcPts val="0"/>
              </a:spcAft>
              <a:buClr>
                <a:srgbClr val="002060"/>
              </a:buClr>
              <a:buSzTx/>
              <a:buFont typeface="Arial"/>
              <a:buChar char="•"/>
              <a:tabLst/>
              <a:defRPr/>
            </a:pPr>
            <a:r>
              <a:rPr kumimoji="0" lang="en-US" sz="2400" b="0" i="0" u="none" strike="noStrike" kern="1200" cap="none" spc="-1" normalizeH="0" baseline="0" noProof="0" dirty="0">
                <a:ln>
                  <a:noFill/>
                </a:ln>
                <a:solidFill>
                  <a:srgbClr val="002060"/>
                </a:solidFill>
                <a:effectLst/>
                <a:uLnTx/>
                <a:uFillTx/>
                <a:latin typeface="微软雅黑"/>
                <a:ea typeface="微软雅黑"/>
              </a:rPr>
              <a:t>Cityscapes Dataset</a:t>
            </a:r>
            <a:endParaRPr kumimoji="0" lang="en-US" sz="24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4472C4">
                    <a:lumMod val="60000"/>
                    <a:lumOff val="40000"/>
                  </a:srgbClr>
                </a:solidFill>
                <a:effectLst/>
                <a:uLnTx/>
                <a:uFillTx/>
                <a:latin typeface="微软雅黑"/>
                <a:ea typeface="微软雅黑"/>
              </a:rPr>
              <a:t>	</a:t>
            </a:r>
            <a:r>
              <a:rPr kumimoji="0" lang="en-US" sz="1600" b="0" i="0" u="sng" strike="noStrike" kern="1200" cap="none" spc="-1" normalizeH="0" baseline="0" noProof="0" dirty="0">
                <a:ln>
                  <a:noFill/>
                </a:ln>
                <a:solidFill>
                  <a:srgbClr val="4472C4">
                    <a:lumMod val="60000"/>
                    <a:lumOff val="40000"/>
                  </a:srgbClr>
                </a:solidFill>
                <a:effectLst/>
                <a:uLnTx/>
                <a:uFillTx/>
                <a:latin typeface="微软雅黑"/>
                <a:ea typeface="微软雅黑"/>
                <a:hlinkClick r:id="rId3"/>
              </a:rPr>
              <a:t>https://www.cityscapes-dataset.com/</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4472C4">
                    <a:lumMod val="60000"/>
                    <a:lumOff val="40000"/>
                  </a:srgbClr>
                </a:solidFill>
                <a:effectLst/>
                <a:uLnTx/>
                <a:uFillTx/>
                <a:latin typeface="微软雅黑"/>
                <a:ea typeface="微软雅黑"/>
              </a:rPr>
              <a:t>	</a:t>
            </a:r>
            <a:r>
              <a:rPr kumimoji="0" lang="en-US" sz="1600" b="0" i="0" u="none" strike="noStrike" kern="1200" cap="none" spc="-1" normalizeH="0" baseline="0" noProof="0" dirty="0">
                <a:ln>
                  <a:noFill/>
                </a:ln>
                <a:solidFill>
                  <a:srgbClr val="002060"/>
                </a:solidFill>
                <a:effectLst/>
                <a:uLnTx/>
                <a:uFillTx/>
                <a:latin typeface="微软雅黑"/>
                <a:ea typeface="微软雅黑"/>
              </a:rPr>
              <a:t>The Cityscapes Dataset focuses on semantic understanding 	of urban street scenes</a:t>
            </a:r>
            <a:endParaRPr kumimoji="0" lang="en-US" sz="1600" b="0" i="0" u="none" strike="noStrike" kern="1200" cap="none" spc="-1" normalizeH="0" baseline="0" noProof="0" dirty="0">
              <a:ln>
                <a:noFill/>
              </a:ln>
              <a:solidFill>
                <a:srgbClr val="000000"/>
              </a:solidFill>
              <a:effectLst/>
              <a:uLnTx/>
              <a:uFillTx/>
              <a:latin typeface="Arial"/>
            </a:endParaRPr>
          </a:p>
          <a:p>
            <a:pPr marL="45720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2060"/>
                </a:solidFill>
                <a:effectLst/>
                <a:uLnTx/>
                <a:uFillTx/>
                <a:latin typeface="微软雅黑"/>
                <a:ea typeface="微软雅黑"/>
              </a:rPr>
              <a:t>	Train/Test set: </a:t>
            </a:r>
            <a:r>
              <a:rPr kumimoji="0" lang="en-US" sz="1600" b="0" i="1" u="none" strike="noStrike" kern="1200" cap="none" spc="-1" normalizeH="0" baseline="0" noProof="0" dirty="0">
                <a:ln>
                  <a:noFill/>
                </a:ln>
                <a:solidFill>
                  <a:srgbClr val="002060"/>
                </a:solidFill>
                <a:effectLst/>
                <a:uLnTx/>
                <a:uFillTx/>
                <a:latin typeface="微软雅黑"/>
                <a:ea typeface="微软雅黑"/>
              </a:rPr>
              <a:t>leftImg8bit_trainvaltest </a:t>
            </a:r>
            <a:r>
              <a:rPr kumimoji="0" lang="en-US" sz="1600" b="0" i="0" u="none" strike="noStrike" kern="1200" cap="none" spc="-1" normalizeH="0" baseline="0" noProof="0" dirty="0">
                <a:ln>
                  <a:noFill/>
                </a:ln>
                <a:solidFill>
                  <a:srgbClr val="002060"/>
                </a:solidFill>
                <a:effectLst/>
                <a:uLnTx/>
                <a:uFillTx/>
                <a:latin typeface="微软雅黑"/>
                <a:ea typeface="微软雅黑"/>
              </a:rPr>
              <a:t>&amp;</a:t>
            </a:r>
            <a:r>
              <a:rPr kumimoji="0" lang="en-US" sz="1600" b="0" i="1" u="none" strike="noStrike" kern="1200" cap="none" spc="-1" normalizeH="0" baseline="0" noProof="0" dirty="0">
                <a:ln>
                  <a:noFill/>
                </a:ln>
                <a:solidFill>
                  <a:srgbClr val="002060"/>
                </a:solidFill>
                <a:effectLst/>
                <a:uLnTx/>
                <a:uFillTx/>
                <a:latin typeface="微软雅黑"/>
                <a:ea typeface="微软雅黑"/>
              </a:rPr>
              <a:t> </a:t>
            </a:r>
            <a:r>
              <a:rPr kumimoji="0" lang="en-US" sz="1600" b="0" i="1" u="none" strike="noStrike" kern="1200" cap="none" spc="-1" normalizeH="0" baseline="0" noProof="0" dirty="0" err="1">
                <a:ln>
                  <a:noFill/>
                </a:ln>
                <a:solidFill>
                  <a:srgbClr val="002060"/>
                </a:solidFill>
                <a:effectLst/>
                <a:uLnTx/>
                <a:uFillTx/>
                <a:latin typeface="微软雅黑"/>
                <a:ea typeface="微软雅黑"/>
              </a:rPr>
              <a:t>gtFine_trainvaltest</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Tx/>
              <a:latin typeface="Arial"/>
            </a:endParaRPr>
          </a:p>
          <a:p>
            <a:pPr marL="343080" marR="0" lvl="0" indent="-343080" algn="just" defTabSz="914400" rtl="0" eaLnBrk="1" fontAlgn="auto" latinLnBrk="0" hangingPunct="1">
              <a:lnSpc>
                <a:spcPct val="100000"/>
              </a:lnSpc>
              <a:spcBef>
                <a:spcPts val="0"/>
              </a:spcBef>
              <a:spcAft>
                <a:spcPts val="0"/>
              </a:spcAft>
              <a:buClr>
                <a:srgbClr val="002060"/>
              </a:buClr>
              <a:buSzTx/>
              <a:buFont typeface="Arial"/>
              <a:buChar char="•"/>
              <a:tabLst/>
              <a:defRPr/>
            </a:pPr>
            <a:r>
              <a:rPr kumimoji="0" lang="en-US" sz="2400" b="0" i="0" u="none" strike="noStrike" kern="1200" cap="none" spc="-1" normalizeH="0" baseline="0" noProof="0" dirty="0" err="1">
                <a:ln>
                  <a:noFill/>
                </a:ln>
                <a:solidFill>
                  <a:srgbClr val="002060"/>
                </a:solidFill>
                <a:effectLst/>
                <a:uLnTx/>
                <a:uFillTx/>
                <a:latin typeface="微软雅黑"/>
                <a:ea typeface="微软雅黑"/>
              </a:rPr>
              <a:t>Mapillary</a:t>
            </a:r>
            <a:r>
              <a:rPr kumimoji="0" lang="en-US" sz="2400" b="0" i="0" u="none" strike="noStrike" kern="1200" cap="none" spc="-1" normalizeH="0" baseline="0" noProof="0" dirty="0">
                <a:ln>
                  <a:noFill/>
                </a:ln>
                <a:solidFill>
                  <a:srgbClr val="002060"/>
                </a:solidFill>
                <a:effectLst/>
                <a:uLnTx/>
                <a:uFillTx/>
                <a:latin typeface="微软雅黑"/>
                <a:ea typeface="微软雅黑"/>
              </a:rPr>
              <a:t> Vistas Dataset v1.2</a:t>
            </a:r>
            <a:endParaRPr kumimoji="0" lang="en-US" sz="24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4472C4">
                    <a:lumMod val="60000"/>
                    <a:lumOff val="40000"/>
                  </a:srgbClr>
                </a:solidFill>
                <a:effectLst/>
                <a:uLnTx/>
                <a:uFillTx/>
                <a:latin typeface="微软雅黑"/>
                <a:ea typeface="微软雅黑"/>
              </a:rPr>
              <a:t>	https://www.mapillary.com/dataset/vistas	</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2060"/>
                </a:solidFill>
                <a:effectLst/>
                <a:uLnTx/>
                <a:uFillTx/>
                <a:latin typeface="微软雅黑"/>
                <a:ea typeface="微软雅黑"/>
              </a:rPr>
              <a:t>	A diverse street-level imagery dataset with pixel‑accurate 	and instance‑specific human annotations for understanding 	street scenes around the world.	</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2060"/>
                </a:solidFill>
                <a:effectLst/>
                <a:uLnTx/>
                <a:uFillTx/>
                <a:latin typeface="微软雅黑"/>
                <a:ea typeface="微软雅黑"/>
              </a:rPr>
              <a:t>	18000+ high-resolution images</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2060"/>
                </a:solidFill>
                <a:effectLst/>
                <a:uLnTx/>
                <a:uFillTx/>
                <a:latin typeface="微软雅黑"/>
                <a:ea typeface="微软雅黑"/>
              </a:rPr>
              <a:t>	60+ semantic object categories</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Tx/>
              <a:latin typeface="Arial"/>
            </a:endParaRPr>
          </a:p>
        </p:txBody>
      </p:sp>
      <p:pic>
        <p:nvPicPr>
          <p:cNvPr id="153" name="图片 3"/>
          <p:cNvPicPr/>
          <p:nvPr/>
        </p:nvPicPr>
        <p:blipFill>
          <a:blip r:embed="rId4"/>
          <a:stretch/>
        </p:blipFill>
        <p:spPr>
          <a:xfrm>
            <a:off x="7887240" y="1546200"/>
            <a:ext cx="3989520" cy="2514240"/>
          </a:xfrm>
          <a:prstGeom prst="rect">
            <a:avLst/>
          </a:prstGeom>
          <a:ln w="0">
            <a:noFill/>
          </a:ln>
        </p:spPr>
      </p:pic>
      <p:pic>
        <p:nvPicPr>
          <p:cNvPr id="154" name="Picture 2"/>
          <p:cNvPicPr/>
          <p:nvPr/>
        </p:nvPicPr>
        <p:blipFill>
          <a:blip r:embed="rId5"/>
          <a:stretch/>
        </p:blipFill>
        <p:spPr>
          <a:xfrm>
            <a:off x="7887240" y="4092300"/>
            <a:ext cx="2943000" cy="2439000"/>
          </a:xfrm>
          <a:prstGeom prst="rect">
            <a:avLst/>
          </a:prstGeom>
          <a:ln w="0">
            <a:noFill/>
          </a:ln>
        </p:spPr>
      </p:pic>
      <p:pic>
        <p:nvPicPr>
          <p:cNvPr id="2" name="图片 1" descr="校徽">
            <a:extLst>
              <a:ext uri="{FF2B5EF4-FFF2-40B4-BE49-F238E27FC236}">
                <a16:creationId xmlns:a16="http://schemas.microsoft.com/office/drawing/2014/main" id="{FC6D00C0-3A9C-38B8-0FC8-184EEEA718DB}"/>
              </a:ext>
            </a:extLst>
          </p:cNvPr>
          <p:cNvPicPr>
            <a:picLocks noChangeAspect="1"/>
          </p:cNvPicPr>
          <p:nvPr/>
        </p:nvPicPr>
        <p:blipFill>
          <a:blip r:embed="rId6"/>
          <a:srcRect l="21146" t="9697" r="22583" b="12705"/>
          <a:stretch>
            <a:fillRect/>
          </a:stretch>
        </p:blipFill>
        <p:spPr>
          <a:xfrm>
            <a:off x="11019328" y="5728718"/>
            <a:ext cx="1028700" cy="1020445"/>
          </a:xfrm>
          <a:prstGeom prst="rect">
            <a:avLst/>
          </a:prstGeom>
        </p:spPr>
      </p:pic>
    </p:spTree>
    <p:extLst>
      <p:ext uri="{BB962C8B-B14F-4D97-AF65-F5344CB8AC3E}">
        <p14:creationId xmlns:p14="http://schemas.microsoft.com/office/powerpoint/2010/main" val="34398151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970" y="707389"/>
            <a:ext cx="12219940" cy="4825193"/>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校徽"/>
          <p:cNvPicPr>
            <a:picLocks noChangeAspect="1"/>
          </p:cNvPicPr>
          <p:nvPr/>
        </p:nvPicPr>
        <p:blipFill>
          <a:blip r:embed="rId2"/>
          <a:srcRect l="21146" t="9697" r="22583" b="12705"/>
          <a:stretch>
            <a:fillRect/>
          </a:stretch>
        </p:blipFill>
        <p:spPr>
          <a:xfrm>
            <a:off x="11033183" y="5759450"/>
            <a:ext cx="1028700" cy="1020445"/>
          </a:xfrm>
          <a:prstGeom prst="rect">
            <a:avLst/>
          </a:prstGeom>
        </p:spPr>
      </p:pic>
      <p:sp>
        <p:nvSpPr>
          <p:cNvPr id="4" name="标题 3">
            <a:extLst>
              <a:ext uri="{FF2B5EF4-FFF2-40B4-BE49-F238E27FC236}">
                <a16:creationId xmlns:a16="http://schemas.microsoft.com/office/drawing/2014/main" id="{5D6FA940-BF17-93D6-E524-4A0991DBC2CE}"/>
              </a:ext>
            </a:extLst>
          </p:cNvPr>
          <p:cNvSpPr>
            <a:spLocks noGrp="1"/>
          </p:cNvSpPr>
          <p:nvPr>
            <p:ph type="ctrTitle"/>
          </p:nvPr>
        </p:nvSpPr>
        <p:spPr>
          <a:xfrm>
            <a:off x="153483" y="1418921"/>
            <a:ext cx="4681165" cy="1477328"/>
          </a:xfrm>
        </p:spPr>
        <p:txBody>
          <a:bodyPr wrap="square">
            <a:spAutoFit/>
          </a:bodyPr>
          <a:lstStyle/>
          <a:p>
            <a:r>
              <a:rPr lang="en-US" altLang="zh-CN" b="1" dirty="0">
                <a:solidFill>
                  <a:schemeClr val="bg1"/>
                </a:solidFill>
                <a:latin typeface="微软雅黑" panose="020B0503020204020204" pitchFamily="34" charset="-122"/>
                <a:ea typeface="微软雅黑" panose="020B0503020204020204" pitchFamily="34" charset="-122"/>
              </a:rPr>
              <a:t>Part Ⅲ </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sz="4000" dirty="0">
                <a:solidFill>
                  <a:schemeClr val="bg1"/>
                </a:solidFill>
                <a:latin typeface="微软雅黑" panose="020B0503020204020204" pitchFamily="34" charset="-122"/>
                <a:ea typeface="微软雅黑" panose="020B0503020204020204" pitchFamily="34" charset="-122"/>
              </a:rPr>
              <a:t>（</a:t>
            </a:r>
            <a:r>
              <a:rPr lang="en-US" altLang="zh-CN" sz="4000" dirty="0" err="1">
                <a:solidFill>
                  <a:schemeClr val="bg1"/>
                </a:solidFill>
                <a:latin typeface="微软雅黑" panose="020B0503020204020204" pitchFamily="34" charset="-122"/>
                <a:ea typeface="微软雅黑" panose="020B0503020204020204" pitchFamily="34" charset="-122"/>
              </a:rPr>
              <a:t>Zhangjie</a:t>
            </a:r>
            <a:r>
              <a:rPr lang="en-US" altLang="zh-CN" sz="4000" dirty="0">
                <a:solidFill>
                  <a:schemeClr val="bg1"/>
                </a:solidFill>
                <a:latin typeface="微软雅黑" panose="020B0503020204020204" pitchFamily="34" charset="-122"/>
                <a:ea typeface="微软雅黑" panose="020B0503020204020204" pitchFamily="34" charset="-122"/>
              </a:rPr>
              <a:t> Chen</a:t>
            </a:r>
            <a:r>
              <a:rPr lang="zh-CN" altLang="en-US" sz="4000"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1A5C43D-96BD-B578-C29F-0A04C2B7FA4F}"/>
              </a:ext>
            </a:extLst>
          </p:cNvPr>
          <p:cNvSpPr txBox="1"/>
          <p:nvPr/>
        </p:nvSpPr>
        <p:spPr>
          <a:xfrm>
            <a:off x="4952878" y="2763223"/>
            <a:ext cx="7253092"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b="1" dirty="0">
                <a:solidFill>
                  <a:schemeClr val="bg1"/>
                </a:solidFill>
                <a:latin typeface="微软雅黑" panose="020B0503020204020204" pitchFamily="34" charset="-122"/>
                <a:ea typeface="微软雅黑" panose="020B0503020204020204" pitchFamily="34" charset="-122"/>
              </a:rPr>
              <a:t>Proposed Method I and Results</a:t>
            </a:r>
          </a:p>
        </p:txBody>
      </p:sp>
    </p:spTree>
    <p:extLst>
      <p:ext uri="{BB962C8B-B14F-4D97-AF65-F5344CB8AC3E}">
        <p14:creationId xmlns:p14="http://schemas.microsoft.com/office/powerpoint/2010/main" val="182912871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直接连接符 48"/>
          <p:cNvCxnSpPr>
            <a:stCxn id="113" idx="1"/>
            <a:endCxn id="114" idx="6"/>
          </p:cNvCxnSpPr>
          <p:nvPr/>
        </p:nvCxnSpPr>
        <p:spPr>
          <a:xfrm flipH="1" flipV="1">
            <a:off x="8456400" y="5283720"/>
            <a:ext cx="2701440" cy="16560"/>
          </a:xfrm>
          <a:prstGeom prst="straightConnector1">
            <a:avLst/>
          </a:prstGeom>
          <a:ln w="0">
            <a:solidFill>
              <a:srgbClr val="4472C4"/>
            </a:solidFill>
          </a:ln>
        </p:spPr>
      </p:cxnSp>
      <p:cxnSp>
        <p:nvCxnSpPr>
          <p:cNvPr id="115" name="直接连接符 1"/>
          <p:cNvCxnSpPr>
            <a:stCxn id="116" idx="6"/>
            <a:endCxn id="114" idx="2"/>
          </p:cNvCxnSpPr>
          <p:nvPr/>
        </p:nvCxnSpPr>
        <p:spPr>
          <a:xfrm flipV="1">
            <a:off x="3297600" y="5283720"/>
            <a:ext cx="3820680" cy="16920"/>
          </a:xfrm>
          <a:prstGeom prst="straightConnector1">
            <a:avLst/>
          </a:prstGeom>
          <a:ln w="0">
            <a:solidFill>
              <a:srgbClr val="4472C4"/>
            </a:solidFill>
          </a:ln>
        </p:spPr>
      </p:cxnSp>
      <p:sp>
        <p:nvSpPr>
          <p:cNvPr id="117" name="PlaceHolder 1"/>
          <p:cNvSpPr>
            <a:spLocks noGrp="1"/>
          </p:cNvSpPr>
          <p:nvPr>
            <p:ph type="title"/>
          </p:nvPr>
        </p:nvSpPr>
        <p:spPr>
          <a:xfrm>
            <a:off x="0" y="127800"/>
            <a:ext cx="12191400" cy="578880"/>
          </a:xfrm>
          <a:prstGeom prst="rect">
            <a:avLst/>
          </a:prstGeom>
          <a:noFill/>
          <a:ln w="0">
            <a:noFill/>
          </a:ln>
        </p:spPr>
        <p:txBody>
          <a:bodyPr lIns="0" tIns="0" rIns="0" bIns="0" anchor="ctr">
            <a:normAutofit/>
          </a:bodyPr>
          <a:lstStyle/>
          <a:p>
            <a:pPr indent="0" algn="ctr">
              <a:lnSpc>
                <a:spcPct val="90000"/>
              </a:lnSpc>
              <a:buNone/>
              <a:tabLst>
                <a:tab pos="0" algn="l"/>
              </a:tabLst>
            </a:pPr>
            <a:r>
              <a:rPr lang="en-US" sz="3100" b="1" strike="noStrike" spc="-1" dirty="0">
                <a:solidFill>
                  <a:srgbClr val="002060"/>
                </a:solidFill>
                <a:latin typeface="Times New Roman"/>
                <a:ea typeface="微软雅黑"/>
              </a:rPr>
              <a:t>Proposed Method I</a:t>
            </a:r>
            <a:endParaRPr lang="en-US" sz="3100" b="0" strike="noStrike" spc="-1" dirty="0">
              <a:solidFill>
                <a:srgbClr val="000000"/>
              </a:solidFill>
              <a:latin typeface="Arial"/>
            </a:endParaRPr>
          </a:p>
        </p:txBody>
      </p:sp>
      <p:sp>
        <p:nvSpPr>
          <p:cNvPr id="118" name="矩形 1"/>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119" name="文本框 1"/>
          <p:cNvSpPr/>
          <p:nvPr/>
        </p:nvSpPr>
        <p:spPr>
          <a:xfrm>
            <a:off x="378000" y="917640"/>
            <a:ext cx="27464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dirty="0">
                <a:ln>
                  <a:noFill/>
                </a:ln>
                <a:solidFill>
                  <a:srgbClr val="002060"/>
                </a:solidFill>
                <a:effectLst/>
                <a:uLnTx/>
                <a:uFillTx/>
                <a:latin typeface="微软雅黑"/>
                <a:ea typeface="微软雅黑"/>
              </a:rPr>
              <a:t>Our U-Net Model</a:t>
            </a:r>
            <a:endParaRPr kumimoji="0" lang="en-US" sz="1800" b="0" i="0" u="none" strike="noStrike" kern="1200" cap="none" spc="-1" normalizeH="0" baseline="0" noProof="0" dirty="0">
              <a:ln>
                <a:noFill/>
              </a:ln>
              <a:solidFill>
                <a:srgbClr val="000000"/>
              </a:solidFill>
              <a:effectLst/>
              <a:uLnTx/>
              <a:uFillTx/>
              <a:latin typeface="Arial"/>
            </a:endParaRPr>
          </a:p>
        </p:txBody>
      </p:sp>
      <p:sp>
        <p:nvSpPr>
          <p:cNvPr id="120" name="矩形 4"/>
          <p:cNvSpPr/>
          <p:nvPr/>
        </p:nvSpPr>
        <p:spPr>
          <a:xfrm>
            <a:off x="268920" y="2104200"/>
            <a:ext cx="1172160" cy="5626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Input Image</a:t>
            </a:r>
            <a:endParaRPr kumimoji="0" lang="en-US" sz="1800" b="0" i="0" u="none" strike="noStrike" kern="1200" cap="none" spc="-1" normalizeH="0" baseline="0" noProof="0">
              <a:ln>
                <a:noFill/>
              </a:ln>
              <a:solidFill>
                <a:srgbClr val="000000"/>
              </a:solidFill>
              <a:effectLst/>
              <a:uLnTx/>
              <a:uFillTx/>
              <a:latin typeface="Arial"/>
            </a:endParaRPr>
          </a:p>
        </p:txBody>
      </p:sp>
      <p:sp>
        <p:nvSpPr>
          <p:cNvPr id="121" name="椭圆 1"/>
          <p:cNvSpPr/>
          <p:nvPr/>
        </p:nvSpPr>
        <p:spPr>
          <a:xfrm>
            <a:off x="1959120" y="1984320"/>
            <a:ext cx="1338480" cy="802800"/>
          </a:xfrm>
          <a:prstGeom prst="ellipse">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Down1</a:t>
            </a:r>
            <a:endParaRPr kumimoji="0" lang="en-US" sz="1800" b="0" i="0" u="none" strike="noStrike" kern="1200" cap="none" spc="-1" normalizeH="0" baseline="0" noProof="0">
              <a:ln>
                <a:noFill/>
              </a:ln>
              <a:solidFill>
                <a:srgbClr val="000000"/>
              </a:solidFill>
              <a:effectLst/>
              <a:uLnTx/>
              <a:uFillTx/>
              <a:latin typeface="Arial"/>
            </a:endParaRPr>
          </a:p>
        </p:txBody>
      </p:sp>
      <p:sp>
        <p:nvSpPr>
          <p:cNvPr id="122" name="椭圆 2"/>
          <p:cNvSpPr/>
          <p:nvPr/>
        </p:nvSpPr>
        <p:spPr>
          <a:xfrm>
            <a:off x="4538520" y="1984320"/>
            <a:ext cx="1338480" cy="802800"/>
          </a:xfrm>
          <a:prstGeom prst="ellipse">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Down2</a:t>
            </a:r>
            <a:endParaRPr kumimoji="0" lang="en-US" sz="1800" b="0" i="0" u="none" strike="noStrike" kern="1200" cap="none" spc="-1" normalizeH="0" baseline="0" noProof="0">
              <a:ln>
                <a:noFill/>
              </a:ln>
              <a:solidFill>
                <a:srgbClr val="000000"/>
              </a:solidFill>
              <a:effectLst/>
              <a:uLnTx/>
              <a:uFillTx/>
              <a:latin typeface="Arial"/>
            </a:endParaRPr>
          </a:p>
        </p:txBody>
      </p:sp>
      <p:sp>
        <p:nvSpPr>
          <p:cNvPr id="123" name="椭圆 3"/>
          <p:cNvSpPr/>
          <p:nvPr/>
        </p:nvSpPr>
        <p:spPr>
          <a:xfrm>
            <a:off x="7117920" y="1984320"/>
            <a:ext cx="1338480" cy="802800"/>
          </a:xfrm>
          <a:prstGeom prst="ellipse">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Down3</a:t>
            </a:r>
            <a:endParaRPr kumimoji="0" lang="en-US" sz="1800" b="0" i="0" u="none" strike="noStrike" kern="1200" cap="none" spc="-1" normalizeH="0" baseline="0" noProof="0">
              <a:ln>
                <a:noFill/>
              </a:ln>
              <a:solidFill>
                <a:srgbClr val="000000"/>
              </a:solidFill>
              <a:effectLst/>
              <a:uLnTx/>
              <a:uFillTx/>
              <a:latin typeface="Arial"/>
            </a:endParaRPr>
          </a:p>
        </p:txBody>
      </p:sp>
      <p:sp>
        <p:nvSpPr>
          <p:cNvPr id="124" name="椭圆 4"/>
          <p:cNvSpPr/>
          <p:nvPr/>
        </p:nvSpPr>
        <p:spPr>
          <a:xfrm>
            <a:off x="9696960" y="1984320"/>
            <a:ext cx="1338480" cy="802800"/>
          </a:xfrm>
          <a:prstGeom prst="ellipse">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Down4</a:t>
            </a:r>
            <a:endParaRPr kumimoji="0" lang="en-US" sz="1800" b="0" i="0" u="none" strike="noStrike" kern="1200" cap="none" spc="-1" normalizeH="0" baseline="0" noProof="0">
              <a:ln>
                <a:noFill/>
              </a:ln>
              <a:solidFill>
                <a:srgbClr val="000000"/>
              </a:solidFill>
              <a:effectLst/>
              <a:uLnTx/>
              <a:uFillTx/>
              <a:latin typeface="Arial"/>
            </a:endParaRPr>
          </a:p>
        </p:txBody>
      </p:sp>
      <p:sp>
        <p:nvSpPr>
          <p:cNvPr id="125" name="右大括号 1"/>
          <p:cNvSpPr/>
          <p:nvPr/>
        </p:nvSpPr>
        <p:spPr>
          <a:xfrm rot="16200000">
            <a:off x="6788880" y="-3290400"/>
            <a:ext cx="449640" cy="10109520"/>
          </a:xfrm>
          <a:prstGeom prst="rightBrace">
            <a:avLst>
              <a:gd name="adj1" fmla="val 8333"/>
              <a:gd name="adj2" fmla="val 50000"/>
            </a:avLst>
          </a:prstGeom>
          <a:noFill/>
          <a:ln>
            <a:solidFill>
              <a:srgbClr val="4472C4"/>
            </a:solidFill>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等线"/>
              <a:ea typeface="DejaVu Sans"/>
            </a:endParaRPr>
          </a:p>
        </p:txBody>
      </p:sp>
      <p:sp>
        <p:nvSpPr>
          <p:cNvPr id="126" name="文本框 2"/>
          <p:cNvSpPr/>
          <p:nvPr/>
        </p:nvSpPr>
        <p:spPr>
          <a:xfrm>
            <a:off x="4313520" y="119916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Down Sampling Layers &amp; Pooling Layers</a:t>
            </a:r>
            <a:endParaRPr kumimoji="0" lang="en-US" sz="1800" b="0" i="0" u="none" strike="noStrike" kern="1200" cap="none" spc="-1" normalizeH="0" baseline="0" noProof="0">
              <a:ln>
                <a:noFill/>
              </a:ln>
              <a:solidFill>
                <a:srgbClr val="000000"/>
              </a:solidFill>
              <a:effectLst/>
              <a:uLnTx/>
              <a:uFillTx/>
              <a:latin typeface="Arial"/>
            </a:endParaRPr>
          </a:p>
        </p:txBody>
      </p:sp>
      <p:cxnSp>
        <p:nvCxnSpPr>
          <p:cNvPr id="127" name="直接箭头连接符 1"/>
          <p:cNvCxnSpPr>
            <a:stCxn id="120" idx="3"/>
            <a:endCxn id="121" idx="2"/>
          </p:cNvCxnSpPr>
          <p:nvPr/>
        </p:nvCxnSpPr>
        <p:spPr>
          <a:xfrm>
            <a:off x="1441080" y="2385360"/>
            <a:ext cx="518400" cy="720"/>
          </a:xfrm>
          <a:prstGeom prst="straightConnector1">
            <a:avLst/>
          </a:prstGeom>
          <a:ln w="0">
            <a:solidFill>
              <a:srgbClr val="4472C4"/>
            </a:solidFill>
            <a:tailEnd type="triangle" w="med" len="med"/>
          </a:ln>
        </p:spPr>
      </p:cxnSp>
      <p:cxnSp>
        <p:nvCxnSpPr>
          <p:cNvPr id="128" name="直接连接符 2"/>
          <p:cNvCxnSpPr>
            <a:stCxn id="121" idx="6"/>
            <a:endCxn id="122" idx="2"/>
          </p:cNvCxnSpPr>
          <p:nvPr/>
        </p:nvCxnSpPr>
        <p:spPr>
          <a:xfrm>
            <a:off x="3297600" y="2385720"/>
            <a:ext cx="1241280" cy="360"/>
          </a:xfrm>
          <a:prstGeom prst="straightConnector1">
            <a:avLst/>
          </a:prstGeom>
          <a:ln w="0">
            <a:solidFill>
              <a:srgbClr val="4472C4"/>
            </a:solidFill>
          </a:ln>
        </p:spPr>
      </p:cxnSp>
      <p:cxnSp>
        <p:nvCxnSpPr>
          <p:cNvPr id="129" name="直接连接符 3"/>
          <p:cNvCxnSpPr>
            <a:stCxn id="123" idx="2"/>
            <a:endCxn id="122" idx="6"/>
          </p:cNvCxnSpPr>
          <p:nvPr/>
        </p:nvCxnSpPr>
        <p:spPr>
          <a:xfrm flipH="1">
            <a:off x="5877000" y="2385720"/>
            <a:ext cx="1241280" cy="360"/>
          </a:xfrm>
          <a:prstGeom prst="straightConnector1">
            <a:avLst/>
          </a:prstGeom>
          <a:ln w="0">
            <a:solidFill>
              <a:srgbClr val="4472C4"/>
            </a:solidFill>
          </a:ln>
        </p:spPr>
      </p:cxnSp>
      <p:cxnSp>
        <p:nvCxnSpPr>
          <p:cNvPr id="130" name="直接连接符 4"/>
          <p:cNvCxnSpPr>
            <a:stCxn id="131" idx="1"/>
            <a:endCxn id="123" idx="6"/>
          </p:cNvCxnSpPr>
          <p:nvPr/>
        </p:nvCxnSpPr>
        <p:spPr>
          <a:xfrm flipH="1" flipV="1">
            <a:off x="8456400" y="2385720"/>
            <a:ext cx="2782440" cy="3240"/>
          </a:xfrm>
          <a:prstGeom prst="straightConnector1">
            <a:avLst/>
          </a:prstGeom>
          <a:ln w="0">
            <a:solidFill>
              <a:srgbClr val="4472C4"/>
            </a:solidFill>
          </a:ln>
        </p:spPr>
      </p:cxnSp>
      <p:sp>
        <p:nvSpPr>
          <p:cNvPr id="132" name="矩形: 圆角 1"/>
          <p:cNvSpPr/>
          <p:nvPr/>
        </p:nvSpPr>
        <p:spPr>
          <a:xfrm>
            <a:off x="3502800" y="2104200"/>
            <a:ext cx="830520" cy="562680"/>
          </a:xfrm>
          <a:prstGeom prst="roundRect">
            <a:avLst>
              <a:gd name="adj"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pool1</a:t>
            </a:r>
            <a:endParaRPr kumimoji="0" lang="en-US" sz="1800" b="0" i="0" u="none" strike="noStrike" kern="1200" cap="none" spc="-1" normalizeH="0" baseline="0" noProof="0">
              <a:ln>
                <a:noFill/>
              </a:ln>
              <a:solidFill>
                <a:srgbClr val="000000"/>
              </a:solidFill>
              <a:effectLst/>
              <a:uLnTx/>
              <a:uFillTx/>
              <a:latin typeface="Arial"/>
            </a:endParaRPr>
          </a:p>
        </p:txBody>
      </p:sp>
      <p:sp>
        <p:nvSpPr>
          <p:cNvPr id="133" name="矩形: 圆角 2"/>
          <p:cNvSpPr/>
          <p:nvPr/>
        </p:nvSpPr>
        <p:spPr>
          <a:xfrm>
            <a:off x="6082200" y="2104200"/>
            <a:ext cx="830520" cy="562680"/>
          </a:xfrm>
          <a:prstGeom prst="roundRect">
            <a:avLst>
              <a:gd name="adj"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pool2</a:t>
            </a:r>
            <a:endParaRPr kumimoji="0" lang="en-US" sz="1800" b="0" i="0" u="none" strike="noStrike" kern="1200" cap="none" spc="-1" normalizeH="0" baseline="0" noProof="0">
              <a:ln>
                <a:noFill/>
              </a:ln>
              <a:solidFill>
                <a:srgbClr val="000000"/>
              </a:solidFill>
              <a:effectLst/>
              <a:uLnTx/>
              <a:uFillTx/>
              <a:latin typeface="Arial"/>
            </a:endParaRPr>
          </a:p>
        </p:txBody>
      </p:sp>
      <p:sp>
        <p:nvSpPr>
          <p:cNvPr id="134" name="矩形: 圆角 3"/>
          <p:cNvSpPr/>
          <p:nvPr/>
        </p:nvSpPr>
        <p:spPr>
          <a:xfrm>
            <a:off x="8661240" y="2104200"/>
            <a:ext cx="830520" cy="562680"/>
          </a:xfrm>
          <a:prstGeom prst="roundRect">
            <a:avLst>
              <a:gd name="adj"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pool3</a:t>
            </a:r>
            <a:endParaRPr kumimoji="0" lang="en-US" sz="1800" b="0" i="0" u="none" strike="noStrike" kern="1200" cap="none" spc="-1" normalizeH="0" baseline="0" noProof="0">
              <a:ln>
                <a:noFill/>
              </a:ln>
              <a:solidFill>
                <a:srgbClr val="000000"/>
              </a:solidFill>
              <a:effectLst/>
              <a:uLnTx/>
              <a:uFillTx/>
              <a:latin typeface="Arial"/>
            </a:endParaRPr>
          </a:p>
        </p:txBody>
      </p:sp>
      <p:sp>
        <p:nvSpPr>
          <p:cNvPr id="135" name="矩形: 圆角 4"/>
          <p:cNvSpPr/>
          <p:nvPr/>
        </p:nvSpPr>
        <p:spPr>
          <a:xfrm>
            <a:off x="9494280" y="3324960"/>
            <a:ext cx="2345400" cy="938880"/>
          </a:xfrm>
          <a:prstGeom prst="roundRect">
            <a:avLst>
              <a:gd name="adj"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Bridge/Bottleneck</a:t>
            </a:r>
            <a:endParaRPr kumimoji="0" lang="en-US" sz="1800" b="0" i="0" u="none" strike="noStrike" kern="1200" cap="none" spc="-1" normalizeH="0" baseline="0" noProof="0">
              <a:ln>
                <a:noFill/>
              </a:ln>
              <a:solidFill>
                <a:srgbClr val="000000"/>
              </a:solidFill>
              <a:effectLst/>
              <a:uLnTx/>
              <a:uFillTx/>
              <a:latin typeface="Arial"/>
            </a:endParaRPr>
          </a:p>
        </p:txBody>
      </p:sp>
      <p:cxnSp>
        <p:nvCxnSpPr>
          <p:cNvPr id="136" name="连接符: 肘形 1"/>
          <p:cNvCxnSpPr>
            <a:stCxn id="131" idx="2"/>
            <a:endCxn id="135" idx="0"/>
          </p:cNvCxnSpPr>
          <p:nvPr/>
        </p:nvCxnSpPr>
        <p:spPr>
          <a:xfrm rot="5400000">
            <a:off x="10832400" y="2504160"/>
            <a:ext cx="655200" cy="987120"/>
          </a:xfrm>
          <a:prstGeom prst="bentConnector3">
            <a:avLst>
              <a:gd name="adj1" fmla="val 50082"/>
            </a:avLst>
          </a:prstGeom>
          <a:ln w="0">
            <a:solidFill>
              <a:srgbClr val="4472C4"/>
            </a:solidFill>
            <a:tailEnd type="triangle" w="med" len="med"/>
          </a:ln>
        </p:spPr>
      </p:cxnSp>
      <p:sp>
        <p:nvSpPr>
          <p:cNvPr id="116" name="椭圆 5"/>
          <p:cNvSpPr/>
          <p:nvPr/>
        </p:nvSpPr>
        <p:spPr>
          <a:xfrm>
            <a:off x="1959120" y="4898880"/>
            <a:ext cx="1338480" cy="802800"/>
          </a:xfrm>
          <a:prstGeom prst="ellipse">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Up4</a:t>
            </a:r>
            <a:endParaRPr kumimoji="0" lang="en-US" sz="1800" b="0" i="0" u="none" strike="noStrike" kern="1200" cap="none" spc="-1" normalizeH="0" baseline="0" noProof="0">
              <a:ln>
                <a:noFill/>
              </a:ln>
              <a:solidFill>
                <a:srgbClr val="000000"/>
              </a:solidFill>
              <a:effectLst/>
              <a:uLnTx/>
              <a:uFillTx/>
              <a:latin typeface="Arial"/>
            </a:endParaRPr>
          </a:p>
        </p:txBody>
      </p:sp>
      <p:sp>
        <p:nvSpPr>
          <p:cNvPr id="137" name="椭圆 7"/>
          <p:cNvSpPr/>
          <p:nvPr/>
        </p:nvSpPr>
        <p:spPr>
          <a:xfrm>
            <a:off x="4538520" y="4892400"/>
            <a:ext cx="1338480" cy="802800"/>
          </a:xfrm>
          <a:prstGeom prst="ellipse">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Up3</a:t>
            </a:r>
            <a:endParaRPr kumimoji="0" lang="en-US" sz="1800" b="0" i="0" u="none" strike="noStrike" kern="1200" cap="none" spc="-1" normalizeH="0" baseline="0" noProof="0">
              <a:ln>
                <a:noFill/>
              </a:ln>
              <a:solidFill>
                <a:srgbClr val="000000"/>
              </a:solidFill>
              <a:effectLst/>
              <a:uLnTx/>
              <a:uFillTx/>
              <a:latin typeface="Arial"/>
            </a:endParaRPr>
          </a:p>
        </p:txBody>
      </p:sp>
      <p:sp>
        <p:nvSpPr>
          <p:cNvPr id="114" name="椭圆 8"/>
          <p:cNvSpPr/>
          <p:nvPr/>
        </p:nvSpPr>
        <p:spPr>
          <a:xfrm>
            <a:off x="7117920" y="4882320"/>
            <a:ext cx="1338480" cy="802800"/>
          </a:xfrm>
          <a:prstGeom prst="ellipse">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Up2</a:t>
            </a:r>
            <a:endParaRPr kumimoji="0" lang="en-US" sz="1800" b="0" i="0" u="none" strike="noStrike" kern="1200" cap="none" spc="-1" normalizeH="0" baseline="0" noProof="0">
              <a:ln>
                <a:noFill/>
              </a:ln>
              <a:solidFill>
                <a:srgbClr val="000000"/>
              </a:solidFill>
              <a:effectLst/>
              <a:uLnTx/>
              <a:uFillTx/>
              <a:latin typeface="Arial"/>
            </a:endParaRPr>
          </a:p>
        </p:txBody>
      </p:sp>
      <p:sp>
        <p:nvSpPr>
          <p:cNvPr id="138" name="椭圆 9"/>
          <p:cNvSpPr/>
          <p:nvPr/>
        </p:nvSpPr>
        <p:spPr>
          <a:xfrm>
            <a:off x="9696960" y="4867920"/>
            <a:ext cx="1338480" cy="802800"/>
          </a:xfrm>
          <a:prstGeom prst="ellipse">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Up1</a:t>
            </a:r>
            <a:endParaRPr kumimoji="0" lang="en-US" sz="1800" b="0" i="0" u="none" strike="noStrike" kern="1200" cap="none" spc="-1" normalizeH="0" baseline="0" noProof="0">
              <a:ln>
                <a:noFill/>
              </a:ln>
              <a:solidFill>
                <a:srgbClr val="000000"/>
              </a:solidFill>
              <a:effectLst/>
              <a:uLnTx/>
              <a:uFillTx/>
              <a:latin typeface="Arial"/>
            </a:endParaRPr>
          </a:p>
        </p:txBody>
      </p:sp>
      <p:sp>
        <p:nvSpPr>
          <p:cNvPr id="113" name="矩形: 圆角 5"/>
          <p:cNvSpPr/>
          <p:nvPr/>
        </p:nvSpPr>
        <p:spPr>
          <a:xfrm>
            <a:off x="11157480" y="5018760"/>
            <a:ext cx="911520" cy="562680"/>
          </a:xfrm>
          <a:prstGeom prst="roundRect">
            <a:avLst>
              <a:gd name="adj"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trans1</a:t>
            </a:r>
            <a:endParaRPr kumimoji="0" lang="en-US" sz="1800" b="0" i="0" u="none" strike="noStrike" kern="1200" cap="none" spc="-1" normalizeH="0" baseline="0" noProof="0">
              <a:ln>
                <a:noFill/>
              </a:ln>
              <a:solidFill>
                <a:srgbClr val="000000"/>
              </a:solidFill>
              <a:effectLst/>
              <a:uLnTx/>
              <a:uFillTx/>
              <a:latin typeface="Arial"/>
            </a:endParaRPr>
          </a:p>
        </p:txBody>
      </p:sp>
      <p:cxnSp>
        <p:nvCxnSpPr>
          <p:cNvPr id="139" name="连接符: 肘形 2"/>
          <p:cNvCxnSpPr>
            <a:stCxn id="135" idx="2"/>
            <a:endCxn id="113" idx="0"/>
          </p:cNvCxnSpPr>
          <p:nvPr/>
        </p:nvCxnSpPr>
        <p:spPr>
          <a:xfrm rot="16200000" flipH="1">
            <a:off x="10762560" y="4167720"/>
            <a:ext cx="755280" cy="946800"/>
          </a:xfrm>
          <a:prstGeom prst="bentConnector3">
            <a:avLst>
              <a:gd name="adj1" fmla="val 50071"/>
            </a:avLst>
          </a:prstGeom>
          <a:ln w="0">
            <a:solidFill>
              <a:srgbClr val="4472C4"/>
            </a:solidFill>
            <a:tailEnd type="triangle" w="med" len="med"/>
          </a:ln>
        </p:spPr>
      </p:cxnSp>
      <p:sp>
        <p:nvSpPr>
          <p:cNvPr id="140" name="矩形 8"/>
          <p:cNvSpPr/>
          <p:nvPr/>
        </p:nvSpPr>
        <p:spPr>
          <a:xfrm>
            <a:off x="268920" y="5018760"/>
            <a:ext cx="1172160" cy="5626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Input Image</a:t>
            </a:r>
            <a:endParaRPr kumimoji="0" lang="en-US" sz="1800" b="0" i="0" u="none" strike="noStrike" kern="1200" cap="none" spc="-1" normalizeH="0" baseline="0" noProof="0">
              <a:ln>
                <a:noFill/>
              </a:ln>
              <a:solidFill>
                <a:srgbClr val="000000"/>
              </a:solidFill>
              <a:effectLst/>
              <a:uLnTx/>
              <a:uFillTx/>
              <a:latin typeface="Arial"/>
            </a:endParaRPr>
          </a:p>
        </p:txBody>
      </p:sp>
      <p:cxnSp>
        <p:nvCxnSpPr>
          <p:cNvPr id="141" name="直接箭头连接符 2"/>
          <p:cNvCxnSpPr>
            <a:stCxn id="116" idx="2"/>
            <a:endCxn id="140" idx="3"/>
          </p:cNvCxnSpPr>
          <p:nvPr/>
        </p:nvCxnSpPr>
        <p:spPr>
          <a:xfrm flipH="1" flipV="1">
            <a:off x="1441080" y="5299920"/>
            <a:ext cx="518400" cy="720"/>
          </a:xfrm>
          <a:prstGeom prst="straightConnector1">
            <a:avLst/>
          </a:prstGeom>
          <a:ln w="0">
            <a:solidFill>
              <a:srgbClr val="4472C4"/>
            </a:solidFill>
            <a:tailEnd type="triangle" w="med" len="med"/>
          </a:ln>
        </p:spPr>
      </p:cxnSp>
      <p:sp>
        <p:nvSpPr>
          <p:cNvPr id="142" name="右大括号 2"/>
          <p:cNvSpPr/>
          <p:nvPr/>
        </p:nvSpPr>
        <p:spPr>
          <a:xfrm rot="5400000">
            <a:off x="6789960" y="959040"/>
            <a:ext cx="449640" cy="10109520"/>
          </a:xfrm>
          <a:prstGeom prst="rightBrace">
            <a:avLst>
              <a:gd name="adj1" fmla="val 8333"/>
              <a:gd name="adj2" fmla="val 50916"/>
            </a:avLst>
          </a:prstGeom>
          <a:noFill/>
          <a:ln>
            <a:solidFill>
              <a:srgbClr val="4472C4"/>
            </a:solidFill>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等线"/>
              <a:ea typeface="DejaVu Sans"/>
            </a:endParaRPr>
          </a:p>
        </p:txBody>
      </p:sp>
      <p:sp>
        <p:nvSpPr>
          <p:cNvPr id="143" name="文本框 5"/>
          <p:cNvSpPr/>
          <p:nvPr/>
        </p:nvSpPr>
        <p:spPr>
          <a:xfrm>
            <a:off x="4538520" y="628848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Up Sampling Layers &amp; Transforming Layers</a:t>
            </a:r>
            <a:endParaRPr kumimoji="0" lang="en-US" sz="1800" b="0" i="0" u="none" strike="noStrike" kern="1200" cap="none" spc="-1" normalizeH="0" baseline="0" noProof="0">
              <a:ln>
                <a:noFill/>
              </a:ln>
              <a:solidFill>
                <a:srgbClr val="000000"/>
              </a:solidFill>
              <a:effectLst/>
              <a:uLnTx/>
              <a:uFillTx/>
              <a:latin typeface="Arial"/>
            </a:endParaRPr>
          </a:p>
        </p:txBody>
      </p:sp>
      <p:sp>
        <p:nvSpPr>
          <p:cNvPr id="131" name="矩形: 圆角 6"/>
          <p:cNvSpPr/>
          <p:nvPr/>
        </p:nvSpPr>
        <p:spPr>
          <a:xfrm>
            <a:off x="11238480" y="2107440"/>
            <a:ext cx="830520" cy="562680"/>
          </a:xfrm>
          <a:prstGeom prst="roundRect">
            <a:avLst>
              <a:gd name="adj"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pool4</a:t>
            </a:r>
            <a:endParaRPr kumimoji="0" lang="en-US" sz="1800" b="0" i="0" u="none" strike="noStrike" kern="1200" cap="none" spc="-1" normalizeH="0" baseline="0" noProof="0">
              <a:ln>
                <a:noFill/>
              </a:ln>
              <a:solidFill>
                <a:srgbClr val="000000"/>
              </a:solidFill>
              <a:effectLst/>
              <a:uLnTx/>
              <a:uFillTx/>
              <a:latin typeface="Arial"/>
            </a:endParaRPr>
          </a:p>
        </p:txBody>
      </p:sp>
      <p:sp>
        <p:nvSpPr>
          <p:cNvPr id="144" name="矩形: 圆角 7"/>
          <p:cNvSpPr/>
          <p:nvPr/>
        </p:nvSpPr>
        <p:spPr>
          <a:xfrm>
            <a:off x="8627040" y="5024520"/>
            <a:ext cx="911520" cy="562680"/>
          </a:xfrm>
          <a:prstGeom prst="roundRect">
            <a:avLst>
              <a:gd name="adj"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trans2</a:t>
            </a:r>
            <a:endParaRPr kumimoji="0" lang="en-US" sz="1800" b="0" i="0" u="none" strike="noStrike" kern="1200" cap="none" spc="-1" normalizeH="0" baseline="0" noProof="0">
              <a:ln>
                <a:noFill/>
              </a:ln>
              <a:solidFill>
                <a:srgbClr val="000000"/>
              </a:solidFill>
              <a:effectLst/>
              <a:uLnTx/>
              <a:uFillTx/>
              <a:latin typeface="Arial"/>
            </a:endParaRPr>
          </a:p>
        </p:txBody>
      </p:sp>
      <p:sp>
        <p:nvSpPr>
          <p:cNvPr id="145" name="矩形: 圆角 8"/>
          <p:cNvSpPr/>
          <p:nvPr/>
        </p:nvSpPr>
        <p:spPr>
          <a:xfrm>
            <a:off x="6035760" y="5038200"/>
            <a:ext cx="911520" cy="562680"/>
          </a:xfrm>
          <a:prstGeom prst="roundRect">
            <a:avLst>
              <a:gd name="adj"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trans3</a:t>
            </a:r>
            <a:endParaRPr kumimoji="0" lang="en-US" sz="1800" b="0" i="0" u="none" strike="noStrike" kern="1200" cap="none" spc="-1" normalizeH="0" baseline="0" noProof="0">
              <a:ln>
                <a:noFill/>
              </a:ln>
              <a:solidFill>
                <a:srgbClr val="000000"/>
              </a:solidFill>
              <a:effectLst/>
              <a:uLnTx/>
              <a:uFillTx/>
              <a:latin typeface="Arial"/>
            </a:endParaRPr>
          </a:p>
        </p:txBody>
      </p:sp>
      <p:sp>
        <p:nvSpPr>
          <p:cNvPr id="146" name="矩形: 圆角 9"/>
          <p:cNvSpPr/>
          <p:nvPr/>
        </p:nvSpPr>
        <p:spPr>
          <a:xfrm>
            <a:off x="3462480" y="5048280"/>
            <a:ext cx="911520" cy="562680"/>
          </a:xfrm>
          <a:prstGeom prst="roundRect">
            <a:avLst>
              <a:gd name="adj"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FF"/>
                </a:solidFill>
                <a:effectLst/>
                <a:uLnTx/>
                <a:uFillTx/>
                <a:latin typeface="等线"/>
                <a:ea typeface="DejaVu Sans"/>
              </a:rPr>
              <a:t>trans4</a:t>
            </a:r>
            <a:endParaRPr kumimoji="0" lang="en-US" sz="1800" b="0" i="0" u="none" strike="noStrike" kern="1200" cap="none" spc="-1" normalizeH="0" baseline="0" noProof="0">
              <a:ln>
                <a:noFill/>
              </a:ln>
              <a:solidFill>
                <a:srgbClr val="000000"/>
              </a:solidFill>
              <a:effectLst/>
              <a:uLnTx/>
              <a:uFillTx/>
              <a:latin typeface="Arial"/>
            </a:endParaRPr>
          </a:p>
        </p:txBody>
      </p:sp>
      <p:sp>
        <p:nvSpPr>
          <p:cNvPr id="147" name="文本框 12"/>
          <p:cNvSpPr/>
          <p:nvPr/>
        </p:nvSpPr>
        <p:spPr>
          <a:xfrm>
            <a:off x="4313520" y="3522240"/>
            <a:ext cx="51156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2060"/>
                </a:solidFill>
                <a:effectLst/>
                <a:uLnTx/>
                <a:uFillTx/>
                <a:latin typeface="微软雅黑"/>
                <a:ea typeface="微软雅黑"/>
              </a:rPr>
              <a:t>Bottleneck: capturing the most essential features while reducing its spatial dimension</a:t>
            </a:r>
            <a:endParaRPr kumimoji="0" lang="en-US" sz="1800" b="0" i="0" u="none" strike="noStrike" kern="1200" cap="none" spc="-1" normalizeH="0" baseline="0" noProof="0" dirty="0">
              <a:ln>
                <a:noFill/>
              </a:ln>
              <a:solidFill>
                <a:srgbClr val="000000"/>
              </a:solidFill>
              <a:effectLst/>
              <a:uLnTx/>
              <a:uFillTx/>
              <a:latin typeface="Arial"/>
            </a:endParaRPr>
          </a:p>
        </p:txBody>
      </p:sp>
      <p:cxnSp>
        <p:nvCxnSpPr>
          <p:cNvPr id="148" name="直接箭头连接符 3"/>
          <p:cNvCxnSpPr>
            <a:stCxn id="121" idx="4"/>
            <a:endCxn id="149" idx="0"/>
          </p:cNvCxnSpPr>
          <p:nvPr/>
        </p:nvCxnSpPr>
        <p:spPr>
          <a:xfrm>
            <a:off x="2628360" y="2787120"/>
            <a:ext cx="360" cy="210960"/>
          </a:xfrm>
          <a:prstGeom prst="straightConnector1">
            <a:avLst/>
          </a:prstGeom>
          <a:ln w="0">
            <a:solidFill>
              <a:srgbClr val="4472C4"/>
            </a:solidFill>
            <a:tailEnd type="triangle" w="med" len="med"/>
          </a:ln>
        </p:spPr>
      </p:cxnSp>
      <p:sp>
        <p:nvSpPr>
          <p:cNvPr id="149" name="文本框 13"/>
          <p:cNvSpPr/>
          <p:nvPr/>
        </p:nvSpPr>
        <p:spPr>
          <a:xfrm>
            <a:off x="833040" y="2997720"/>
            <a:ext cx="35910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Activation function: LeakyReLU</a:t>
            </a:r>
            <a:endParaRPr kumimoji="0" lang="en-US" sz="1800" b="0" i="0" u="none" strike="noStrike" kern="1200" cap="none" spc="-1" normalizeH="0" baseline="0" noProof="0">
              <a:ln>
                <a:noFill/>
              </a:ln>
              <a:solidFill>
                <a:srgbClr val="000000"/>
              </a:solidFill>
              <a:effectLst/>
              <a:uLnTx/>
              <a:uFillTx/>
              <a:latin typeface="Arial"/>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0" y="127800"/>
            <a:ext cx="12191400" cy="578880"/>
          </a:xfrm>
          <a:prstGeom prst="rect">
            <a:avLst/>
          </a:prstGeom>
          <a:noFill/>
          <a:ln w="0">
            <a:noFill/>
          </a:ln>
        </p:spPr>
        <p:txBody>
          <a:bodyPr lIns="0" tIns="0" rIns="0" bIns="0" anchor="ctr">
            <a:normAutofit/>
          </a:bodyPr>
          <a:lstStyle/>
          <a:p>
            <a:pPr indent="0" algn="ctr">
              <a:lnSpc>
                <a:spcPct val="90000"/>
              </a:lnSpc>
              <a:buNone/>
              <a:tabLst>
                <a:tab pos="0" algn="l"/>
              </a:tabLst>
            </a:pPr>
            <a:r>
              <a:rPr lang="en-US" sz="3100" b="1" strike="noStrike" spc="-1" dirty="0">
                <a:solidFill>
                  <a:srgbClr val="002060"/>
                </a:solidFill>
                <a:latin typeface="Times New Roman"/>
                <a:ea typeface="微软雅黑"/>
              </a:rPr>
              <a:t>Proposed Method I</a:t>
            </a:r>
            <a:endParaRPr lang="en-US" sz="3100" b="0" strike="noStrike" spc="-1" dirty="0">
              <a:solidFill>
                <a:srgbClr val="000000"/>
              </a:solidFill>
              <a:latin typeface="Arial"/>
            </a:endParaRPr>
          </a:p>
        </p:txBody>
      </p:sp>
      <p:sp>
        <p:nvSpPr>
          <p:cNvPr id="151" name="矩形 2"/>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152" name="文本框 7"/>
          <p:cNvSpPr/>
          <p:nvPr/>
        </p:nvSpPr>
        <p:spPr>
          <a:xfrm>
            <a:off x="567360" y="1546200"/>
            <a:ext cx="6966360" cy="43997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1" normalizeH="0" baseline="0" noProof="0" dirty="0">
                <a:ln>
                  <a:noFill/>
                </a:ln>
                <a:solidFill>
                  <a:srgbClr val="002060"/>
                </a:solidFill>
                <a:effectLst/>
                <a:uLnTx/>
                <a:uFillTx/>
                <a:latin typeface="微软雅黑"/>
                <a:ea typeface="微软雅黑"/>
              </a:rPr>
              <a:t>Dataset</a:t>
            </a:r>
            <a:endParaRPr kumimoji="0" lang="en-US" sz="24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Tx/>
              <a:latin typeface="Arial"/>
            </a:endParaRPr>
          </a:p>
          <a:p>
            <a:pPr marL="343080" marR="0" lvl="0" indent="-343080" algn="just" defTabSz="914400" rtl="0" eaLnBrk="1" fontAlgn="auto" latinLnBrk="0" hangingPunct="1">
              <a:lnSpc>
                <a:spcPct val="100000"/>
              </a:lnSpc>
              <a:spcBef>
                <a:spcPts val="0"/>
              </a:spcBef>
              <a:spcAft>
                <a:spcPts val="0"/>
              </a:spcAft>
              <a:buClr>
                <a:srgbClr val="002060"/>
              </a:buClr>
              <a:buSzTx/>
              <a:buFont typeface="Arial"/>
              <a:buChar char="•"/>
              <a:tabLst/>
              <a:defRPr/>
            </a:pPr>
            <a:r>
              <a:rPr kumimoji="0" lang="en-US" sz="2400" b="0" i="0" u="none" strike="noStrike" kern="1200" cap="none" spc="-1" normalizeH="0" baseline="0" noProof="0" dirty="0">
                <a:ln>
                  <a:noFill/>
                </a:ln>
                <a:solidFill>
                  <a:srgbClr val="002060"/>
                </a:solidFill>
                <a:effectLst/>
                <a:uLnTx/>
                <a:uFillTx/>
                <a:latin typeface="微软雅黑"/>
                <a:ea typeface="微软雅黑"/>
              </a:rPr>
              <a:t>Cityscapes Dataset</a:t>
            </a:r>
            <a:endParaRPr kumimoji="0" lang="en-US" sz="24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4472C4">
                    <a:lumMod val="60000"/>
                    <a:lumOff val="40000"/>
                  </a:srgbClr>
                </a:solidFill>
                <a:effectLst/>
                <a:uLnTx/>
                <a:uFillTx/>
                <a:latin typeface="微软雅黑"/>
                <a:ea typeface="微软雅黑"/>
              </a:rPr>
              <a:t>	</a:t>
            </a:r>
            <a:r>
              <a:rPr kumimoji="0" lang="en-US" sz="1600" b="0" i="0" u="sng" strike="noStrike" kern="1200" cap="none" spc="-1" normalizeH="0" baseline="0" noProof="0" dirty="0">
                <a:ln>
                  <a:noFill/>
                </a:ln>
                <a:solidFill>
                  <a:srgbClr val="4472C4">
                    <a:lumMod val="60000"/>
                    <a:lumOff val="40000"/>
                  </a:srgbClr>
                </a:solidFill>
                <a:effectLst/>
                <a:uLnTx/>
                <a:uFillTx/>
                <a:latin typeface="微软雅黑"/>
                <a:ea typeface="微软雅黑"/>
                <a:hlinkClick r:id="rId3"/>
              </a:rPr>
              <a:t>https://www.cityscapes-dataset.com/</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4472C4">
                    <a:lumMod val="60000"/>
                    <a:lumOff val="40000"/>
                  </a:srgbClr>
                </a:solidFill>
                <a:effectLst/>
                <a:uLnTx/>
                <a:uFillTx/>
                <a:latin typeface="微软雅黑"/>
                <a:ea typeface="微软雅黑"/>
              </a:rPr>
              <a:t>	</a:t>
            </a:r>
            <a:r>
              <a:rPr kumimoji="0" lang="en-US" sz="1600" b="0" i="0" u="none" strike="noStrike" kern="1200" cap="none" spc="-1" normalizeH="0" baseline="0" noProof="0" dirty="0">
                <a:ln>
                  <a:noFill/>
                </a:ln>
                <a:solidFill>
                  <a:srgbClr val="002060"/>
                </a:solidFill>
                <a:effectLst/>
                <a:uLnTx/>
                <a:uFillTx/>
                <a:latin typeface="微软雅黑"/>
                <a:ea typeface="微软雅黑"/>
              </a:rPr>
              <a:t>The Cityscapes Dataset focuses on semantic understanding 	of urban street scenes</a:t>
            </a:r>
            <a:endParaRPr kumimoji="0" lang="en-US" sz="1600" b="0" i="0" u="none" strike="noStrike" kern="1200" cap="none" spc="-1" normalizeH="0" baseline="0" noProof="0" dirty="0">
              <a:ln>
                <a:noFill/>
              </a:ln>
              <a:solidFill>
                <a:srgbClr val="000000"/>
              </a:solidFill>
              <a:effectLst/>
              <a:uLnTx/>
              <a:uFillTx/>
              <a:latin typeface="Arial"/>
            </a:endParaRPr>
          </a:p>
          <a:p>
            <a:pPr marL="45720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2060"/>
                </a:solidFill>
                <a:effectLst/>
                <a:uLnTx/>
                <a:uFillTx/>
                <a:latin typeface="微软雅黑"/>
                <a:ea typeface="微软雅黑"/>
              </a:rPr>
              <a:t>	Train/Test set: </a:t>
            </a:r>
            <a:r>
              <a:rPr kumimoji="0" lang="en-US" sz="1600" b="0" i="1" u="none" strike="noStrike" kern="1200" cap="none" spc="-1" normalizeH="0" baseline="0" noProof="0" dirty="0">
                <a:ln>
                  <a:noFill/>
                </a:ln>
                <a:solidFill>
                  <a:srgbClr val="002060"/>
                </a:solidFill>
                <a:effectLst/>
                <a:uLnTx/>
                <a:uFillTx/>
                <a:latin typeface="微软雅黑"/>
                <a:ea typeface="微软雅黑"/>
              </a:rPr>
              <a:t>leftImg8bit_trainvaltest </a:t>
            </a:r>
            <a:r>
              <a:rPr kumimoji="0" lang="en-US" sz="1600" b="0" i="0" u="none" strike="noStrike" kern="1200" cap="none" spc="-1" normalizeH="0" baseline="0" noProof="0" dirty="0">
                <a:ln>
                  <a:noFill/>
                </a:ln>
                <a:solidFill>
                  <a:srgbClr val="002060"/>
                </a:solidFill>
                <a:effectLst/>
                <a:uLnTx/>
                <a:uFillTx/>
                <a:latin typeface="微软雅黑"/>
                <a:ea typeface="微软雅黑"/>
              </a:rPr>
              <a:t>&amp;</a:t>
            </a:r>
            <a:r>
              <a:rPr kumimoji="0" lang="en-US" sz="1600" b="0" i="1" u="none" strike="noStrike" kern="1200" cap="none" spc="-1" normalizeH="0" baseline="0" noProof="0" dirty="0">
                <a:ln>
                  <a:noFill/>
                </a:ln>
                <a:solidFill>
                  <a:srgbClr val="002060"/>
                </a:solidFill>
                <a:effectLst/>
                <a:uLnTx/>
                <a:uFillTx/>
                <a:latin typeface="微软雅黑"/>
                <a:ea typeface="微软雅黑"/>
              </a:rPr>
              <a:t> </a:t>
            </a:r>
            <a:r>
              <a:rPr kumimoji="0" lang="en-US" sz="1600" b="0" i="1" u="none" strike="noStrike" kern="1200" cap="none" spc="-1" normalizeH="0" baseline="0" noProof="0" dirty="0" err="1">
                <a:ln>
                  <a:noFill/>
                </a:ln>
                <a:solidFill>
                  <a:srgbClr val="002060"/>
                </a:solidFill>
                <a:effectLst/>
                <a:uLnTx/>
                <a:uFillTx/>
                <a:latin typeface="微软雅黑"/>
                <a:ea typeface="微软雅黑"/>
              </a:rPr>
              <a:t>gtFine_trainvaltest</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dirty="0">
              <a:ln>
                <a:noFill/>
              </a:ln>
              <a:solidFill>
                <a:srgbClr val="000000"/>
              </a:solidFill>
              <a:effectLst/>
              <a:uLnTx/>
              <a:uFillTx/>
              <a:latin typeface="Arial"/>
            </a:endParaRPr>
          </a:p>
          <a:p>
            <a:pPr marL="343080" marR="0" lvl="0" indent="-343080" algn="just" defTabSz="914400" rtl="0" eaLnBrk="1" fontAlgn="auto" latinLnBrk="0" hangingPunct="1">
              <a:lnSpc>
                <a:spcPct val="100000"/>
              </a:lnSpc>
              <a:spcBef>
                <a:spcPts val="0"/>
              </a:spcBef>
              <a:spcAft>
                <a:spcPts val="0"/>
              </a:spcAft>
              <a:buClr>
                <a:srgbClr val="002060"/>
              </a:buClr>
              <a:buSzTx/>
              <a:buFont typeface="Arial"/>
              <a:buChar char="•"/>
              <a:tabLst/>
              <a:defRPr/>
            </a:pPr>
            <a:r>
              <a:rPr kumimoji="0" lang="en-US" sz="2400" b="0" i="0" u="none" strike="noStrike" kern="1200" cap="none" spc="-1" normalizeH="0" baseline="0" noProof="0" dirty="0" err="1">
                <a:ln>
                  <a:noFill/>
                </a:ln>
                <a:solidFill>
                  <a:srgbClr val="002060"/>
                </a:solidFill>
                <a:effectLst/>
                <a:uLnTx/>
                <a:uFillTx/>
                <a:latin typeface="微软雅黑"/>
                <a:ea typeface="微软雅黑"/>
              </a:rPr>
              <a:t>Mapillary</a:t>
            </a:r>
            <a:r>
              <a:rPr kumimoji="0" lang="en-US" sz="2400" b="0" i="0" u="none" strike="noStrike" kern="1200" cap="none" spc="-1" normalizeH="0" baseline="0" noProof="0" dirty="0">
                <a:ln>
                  <a:noFill/>
                </a:ln>
                <a:solidFill>
                  <a:srgbClr val="002060"/>
                </a:solidFill>
                <a:effectLst/>
                <a:uLnTx/>
                <a:uFillTx/>
                <a:latin typeface="微软雅黑"/>
                <a:ea typeface="微软雅黑"/>
              </a:rPr>
              <a:t> Vistas Dataset v1.2</a:t>
            </a:r>
            <a:endParaRPr kumimoji="0" lang="en-US" sz="24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4472C4">
                    <a:lumMod val="60000"/>
                    <a:lumOff val="40000"/>
                  </a:srgbClr>
                </a:solidFill>
                <a:effectLst/>
                <a:uLnTx/>
                <a:uFillTx/>
                <a:latin typeface="微软雅黑"/>
                <a:ea typeface="微软雅黑"/>
              </a:rPr>
              <a:t>	https://www.mapillary.com/dataset/vistas	</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2060"/>
                </a:solidFill>
                <a:effectLst/>
                <a:uLnTx/>
                <a:uFillTx/>
                <a:latin typeface="微软雅黑"/>
                <a:ea typeface="微软雅黑"/>
              </a:rPr>
              <a:t>	A diverse street-level imagery dataset with pixel‑accurate 	and instance‑specific human annotations for understanding 	street scenes around the world.	</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2060"/>
                </a:solidFill>
                <a:effectLst/>
                <a:uLnTx/>
                <a:uFillTx/>
                <a:latin typeface="微软雅黑"/>
                <a:ea typeface="微软雅黑"/>
              </a:rPr>
              <a:t>	18000+ high-resolution images</a:t>
            </a:r>
            <a:endParaRPr kumimoji="0" lang="en-US" sz="1600" b="0" i="0" u="none" strike="noStrike" kern="1200" cap="none" spc="-1" normalizeH="0" baseline="0" noProof="0" dirty="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2060"/>
                </a:solidFill>
                <a:effectLst/>
                <a:uLnTx/>
                <a:uFillTx/>
                <a:latin typeface="微软雅黑"/>
                <a:ea typeface="微软雅黑"/>
              </a:rPr>
              <a:t>	60+ semantic object categories</a:t>
            </a:r>
            <a:endParaRPr kumimoji="0" lang="en-US" sz="1600" b="0" i="0" u="none" strike="noStrike" kern="1200" cap="none" spc="-1" normalizeH="0" baseline="0" noProof="0" dirty="0">
              <a:ln>
                <a:noFill/>
              </a:ln>
              <a:solidFill>
                <a:srgbClr val="000000"/>
              </a:solidFill>
              <a:effectLst/>
              <a:uLnTx/>
              <a:uFillTx/>
              <a:latin typeface="Arial"/>
            </a:endParaRPr>
          </a:p>
        </p:txBody>
      </p:sp>
      <p:pic>
        <p:nvPicPr>
          <p:cNvPr id="153" name="图片 3"/>
          <p:cNvPicPr/>
          <p:nvPr/>
        </p:nvPicPr>
        <p:blipFill>
          <a:blip r:embed="rId4"/>
          <a:stretch/>
        </p:blipFill>
        <p:spPr>
          <a:xfrm>
            <a:off x="7887240" y="1546200"/>
            <a:ext cx="3989520" cy="2514240"/>
          </a:xfrm>
          <a:prstGeom prst="rect">
            <a:avLst/>
          </a:prstGeom>
          <a:ln w="0">
            <a:noFill/>
          </a:ln>
        </p:spPr>
      </p:pic>
      <p:pic>
        <p:nvPicPr>
          <p:cNvPr id="154" name="Picture 2"/>
          <p:cNvPicPr/>
          <p:nvPr/>
        </p:nvPicPr>
        <p:blipFill>
          <a:blip r:embed="rId5"/>
          <a:stretch/>
        </p:blipFill>
        <p:spPr>
          <a:xfrm>
            <a:off x="7887240" y="4092300"/>
            <a:ext cx="2943000" cy="2439000"/>
          </a:xfrm>
          <a:prstGeom prst="rect">
            <a:avLst/>
          </a:prstGeom>
          <a:ln w="0">
            <a:noFill/>
          </a:ln>
        </p:spPr>
      </p:pic>
      <p:pic>
        <p:nvPicPr>
          <p:cNvPr id="2" name="图片 1" descr="校徽">
            <a:extLst>
              <a:ext uri="{FF2B5EF4-FFF2-40B4-BE49-F238E27FC236}">
                <a16:creationId xmlns:a16="http://schemas.microsoft.com/office/drawing/2014/main" id="{FC6D00C0-3A9C-38B8-0FC8-184EEEA718DB}"/>
              </a:ext>
            </a:extLst>
          </p:cNvPr>
          <p:cNvPicPr>
            <a:picLocks noChangeAspect="1"/>
          </p:cNvPicPr>
          <p:nvPr/>
        </p:nvPicPr>
        <p:blipFill>
          <a:blip r:embed="rId6"/>
          <a:srcRect l="21146" t="9697" r="22583" b="12705"/>
          <a:stretch>
            <a:fillRect/>
          </a:stretch>
        </p:blipFill>
        <p:spPr>
          <a:xfrm>
            <a:off x="11019328" y="5728718"/>
            <a:ext cx="1028700" cy="1020445"/>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0" y="127800"/>
            <a:ext cx="12191400" cy="578880"/>
          </a:xfrm>
          <a:prstGeom prst="rect">
            <a:avLst/>
          </a:prstGeom>
          <a:noFill/>
          <a:ln w="0">
            <a:noFill/>
          </a:ln>
        </p:spPr>
        <p:txBody>
          <a:bodyPr lIns="0" tIns="0" rIns="0" bIns="0" anchor="ctr">
            <a:normAutofit/>
          </a:bodyPr>
          <a:lstStyle/>
          <a:p>
            <a:pPr indent="0" algn="ctr">
              <a:lnSpc>
                <a:spcPct val="90000"/>
              </a:lnSpc>
              <a:buNone/>
              <a:tabLst>
                <a:tab pos="0" algn="l"/>
              </a:tabLst>
            </a:pPr>
            <a:r>
              <a:rPr lang="en-US" sz="3100" b="1" strike="noStrike" spc="-1" dirty="0">
                <a:solidFill>
                  <a:srgbClr val="002060"/>
                </a:solidFill>
                <a:latin typeface="Times New Roman"/>
                <a:ea typeface="微软雅黑"/>
              </a:rPr>
              <a:t>Proposed Method I</a:t>
            </a:r>
            <a:endParaRPr lang="en-US" sz="3100" b="0" strike="noStrike" spc="-1" dirty="0">
              <a:solidFill>
                <a:srgbClr val="000000"/>
              </a:solidFill>
              <a:latin typeface="Arial"/>
            </a:endParaRPr>
          </a:p>
        </p:txBody>
      </p:sp>
      <p:sp>
        <p:nvSpPr>
          <p:cNvPr id="156" name="矩形 2"/>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157" name="文本框 7"/>
          <p:cNvSpPr/>
          <p:nvPr/>
        </p:nvSpPr>
        <p:spPr>
          <a:xfrm>
            <a:off x="567360" y="1546200"/>
            <a:ext cx="6966360" cy="3136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1" normalizeH="0" baseline="0" noProof="0">
                <a:ln>
                  <a:noFill/>
                </a:ln>
                <a:solidFill>
                  <a:srgbClr val="002060"/>
                </a:solidFill>
                <a:effectLst/>
                <a:uLnTx/>
                <a:uFillTx/>
                <a:latin typeface="微软雅黑"/>
                <a:ea typeface="微软雅黑"/>
              </a:rPr>
              <a:t>Dataset</a:t>
            </a:r>
            <a:endParaRPr kumimoji="0" lang="en-US" sz="2400" b="0" i="0" u="none" strike="noStrike" kern="1200" cap="none" spc="-1" normalizeH="0" baseline="0" noProof="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srgbClr val="000000"/>
              </a:solidFill>
              <a:effectLst/>
              <a:uLnTx/>
              <a:uFillTx/>
              <a:latin typeface="Arial"/>
            </a:endParaRPr>
          </a:p>
          <a:p>
            <a:pPr marL="343080" marR="0" lvl="0" indent="-343080" algn="just" defTabSz="914400" rtl="0" eaLnBrk="1" fontAlgn="auto" latinLnBrk="0" hangingPunct="1">
              <a:lnSpc>
                <a:spcPct val="100000"/>
              </a:lnSpc>
              <a:spcBef>
                <a:spcPts val="0"/>
              </a:spcBef>
              <a:spcAft>
                <a:spcPts val="0"/>
              </a:spcAft>
              <a:buClr>
                <a:srgbClr val="002060"/>
              </a:buClr>
              <a:buSzTx/>
              <a:buFont typeface="Arial"/>
              <a:buChar char="•"/>
              <a:tabLst/>
              <a:defRPr/>
            </a:pPr>
            <a:r>
              <a:rPr kumimoji="0" lang="en-US" sz="2400" b="0" i="0" u="none" strike="noStrike" kern="1200" cap="none" spc="-1" normalizeH="0" baseline="0" noProof="0">
                <a:ln>
                  <a:noFill/>
                </a:ln>
                <a:solidFill>
                  <a:srgbClr val="002060"/>
                </a:solidFill>
                <a:effectLst/>
                <a:uLnTx/>
                <a:uFillTx/>
                <a:latin typeface="微软雅黑"/>
                <a:ea typeface="微软雅黑"/>
              </a:rPr>
              <a:t>Self-sampled SUSTech Dataset</a:t>
            </a:r>
            <a:endParaRPr kumimoji="0" lang="en-US" sz="2400" b="0" i="0" u="none" strike="noStrike" kern="1200" cap="none" spc="-1" normalizeH="0" baseline="0" noProof="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 normalizeH="0" baseline="0" noProof="0">
                <a:ln>
                  <a:noFill/>
                </a:ln>
                <a:solidFill>
                  <a:srgbClr val="002060"/>
                </a:solidFill>
                <a:effectLst/>
                <a:uLnTx/>
                <a:uFillTx/>
                <a:latin typeface="微软雅黑"/>
                <a:ea typeface="微软雅黑"/>
              </a:rPr>
              <a:t>	</a:t>
            </a:r>
            <a:r>
              <a:rPr kumimoji="0" lang="en-US" sz="1600" b="0" i="0" u="none" strike="noStrike" kern="1200" cap="none" spc="-1" normalizeH="0" baseline="0" noProof="0">
                <a:ln>
                  <a:noFill/>
                </a:ln>
                <a:solidFill>
                  <a:srgbClr val="002060"/>
                </a:solidFill>
                <a:effectLst/>
                <a:uLnTx/>
                <a:uFillTx/>
                <a:latin typeface="微软雅黑"/>
                <a:ea typeface="微软雅黑"/>
              </a:rPr>
              <a:t>30+ high resolution images</a:t>
            </a:r>
            <a:endParaRPr kumimoji="0" lang="en-US" sz="1600" b="0" i="0" u="none" strike="noStrike" kern="1200" cap="none" spc="-1" normalizeH="0" baseline="0" noProof="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2060"/>
                </a:solidFill>
                <a:effectLst/>
                <a:uLnTx/>
                <a:uFillTx/>
                <a:latin typeface="微软雅黑"/>
                <a:ea typeface="微软雅黑"/>
              </a:rPr>
              <a:t>	Pixel-level segmented with LableMe</a:t>
            </a:r>
            <a:endParaRPr kumimoji="0" lang="en-US" sz="1600" b="0" i="0" u="none" strike="noStrike" kern="1200" cap="none" spc="-1" normalizeH="0" baseline="0" noProof="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2060"/>
                </a:solidFill>
                <a:effectLst/>
                <a:uLnTx/>
                <a:uFillTx/>
                <a:latin typeface="微软雅黑"/>
                <a:ea typeface="微软雅黑"/>
              </a:rPr>
              <a:t>	Used for model evaluation</a:t>
            </a:r>
            <a:endParaRPr kumimoji="0" lang="en-US" sz="1600" b="0" i="0" u="none" strike="noStrike" kern="1200" cap="none" spc="-1" normalizeH="0" baseline="0" noProof="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srgbClr val="000000"/>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srgbClr val="000000"/>
              </a:solidFill>
              <a:effectLst/>
              <a:uLnTx/>
              <a:uFillTx/>
              <a:latin typeface="Arial"/>
            </a:endParaRPr>
          </a:p>
        </p:txBody>
      </p:sp>
      <p:pic>
        <p:nvPicPr>
          <p:cNvPr id="158" name="图片 2"/>
          <p:cNvPicPr/>
          <p:nvPr/>
        </p:nvPicPr>
        <p:blipFill>
          <a:blip r:embed="rId3"/>
          <a:stretch/>
        </p:blipFill>
        <p:spPr>
          <a:xfrm>
            <a:off x="7534080" y="1222920"/>
            <a:ext cx="3269520" cy="2451960"/>
          </a:xfrm>
          <a:prstGeom prst="rect">
            <a:avLst/>
          </a:prstGeom>
          <a:ln w="0">
            <a:noFill/>
          </a:ln>
        </p:spPr>
      </p:pic>
      <p:pic>
        <p:nvPicPr>
          <p:cNvPr id="159" name="图片 4"/>
          <p:cNvPicPr/>
          <p:nvPr/>
        </p:nvPicPr>
        <p:blipFill>
          <a:blip r:embed="rId4"/>
          <a:stretch/>
        </p:blipFill>
        <p:spPr>
          <a:xfrm>
            <a:off x="7534080" y="3909960"/>
            <a:ext cx="3269520" cy="2451960"/>
          </a:xfrm>
          <a:prstGeom prst="rect">
            <a:avLst/>
          </a:prstGeom>
          <a:ln w="0">
            <a:noFill/>
          </a:ln>
        </p:spPr>
      </p:pic>
      <p:pic>
        <p:nvPicPr>
          <p:cNvPr id="2" name="图片 1" descr="校徽">
            <a:extLst>
              <a:ext uri="{FF2B5EF4-FFF2-40B4-BE49-F238E27FC236}">
                <a16:creationId xmlns:a16="http://schemas.microsoft.com/office/drawing/2014/main" id="{A51716D5-E8A7-AE0F-9CAA-8A6C6CE494C9}"/>
              </a:ext>
            </a:extLst>
          </p:cNvPr>
          <p:cNvPicPr>
            <a:picLocks noChangeAspect="1"/>
          </p:cNvPicPr>
          <p:nvPr/>
        </p:nvPicPr>
        <p:blipFill>
          <a:blip r:embed="rId5"/>
          <a:srcRect l="21146" t="9697" r="22583" b="12705"/>
          <a:stretch>
            <a:fillRect/>
          </a:stretch>
        </p:blipFill>
        <p:spPr>
          <a:xfrm>
            <a:off x="10956983" y="5646591"/>
            <a:ext cx="1028700" cy="1020445"/>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0" y="127800"/>
            <a:ext cx="12191400" cy="578880"/>
          </a:xfrm>
          <a:prstGeom prst="rect">
            <a:avLst/>
          </a:prstGeom>
          <a:noFill/>
          <a:ln w="0">
            <a:noFill/>
          </a:ln>
        </p:spPr>
        <p:txBody>
          <a:bodyPr lIns="0" tIns="0" rIns="0" bIns="0" anchor="ctr">
            <a:normAutofit/>
          </a:bodyPr>
          <a:lstStyle/>
          <a:p>
            <a:pPr indent="0" algn="ctr">
              <a:lnSpc>
                <a:spcPct val="90000"/>
              </a:lnSpc>
              <a:buNone/>
              <a:tabLst>
                <a:tab pos="0" algn="l"/>
              </a:tabLst>
            </a:pPr>
            <a:r>
              <a:rPr lang="en-US" sz="3100" b="1" strike="noStrike" spc="-1" dirty="0">
                <a:solidFill>
                  <a:srgbClr val="002060"/>
                </a:solidFill>
                <a:latin typeface="Times New Roman"/>
                <a:ea typeface="微软雅黑"/>
              </a:rPr>
              <a:t>Proposed Method I</a:t>
            </a:r>
            <a:endParaRPr lang="en-US" sz="3100" b="0" strike="noStrike" spc="-1" dirty="0">
              <a:solidFill>
                <a:srgbClr val="000000"/>
              </a:solidFill>
              <a:latin typeface="Arial"/>
            </a:endParaRPr>
          </a:p>
        </p:txBody>
      </p:sp>
      <p:sp>
        <p:nvSpPr>
          <p:cNvPr id="161" name="矩形 1"/>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162" name="文本框 2"/>
          <p:cNvSpPr/>
          <p:nvPr/>
        </p:nvSpPr>
        <p:spPr>
          <a:xfrm>
            <a:off x="354240" y="112032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2060"/>
                </a:solidFill>
                <a:effectLst/>
                <a:uLnTx/>
                <a:uFillTx/>
                <a:latin typeface="微软雅黑"/>
                <a:ea typeface="微软雅黑"/>
              </a:rPr>
              <a:t>Model Training</a:t>
            </a:r>
            <a:endParaRPr kumimoji="0" lang="en-US" sz="1800" b="1" i="0" u="none" strike="noStrike" kern="1200" cap="none" spc="-1" normalizeH="0" baseline="0" noProof="0">
              <a:ln>
                <a:noFill/>
              </a:ln>
              <a:solidFill>
                <a:srgbClr val="000000"/>
              </a:solidFill>
              <a:effectLst/>
              <a:uLnTx/>
              <a:uFillTx/>
              <a:latin typeface="Arial"/>
            </a:endParaRPr>
          </a:p>
        </p:txBody>
      </p:sp>
      <p:sp>
        <p:nvSpPr>
          <p:cNvPr id="163" name="文本框 2"/>
          <p:cNvSpPr/>
          <p:nvPr/>
        </p:nvSpPr>
        <p:spPr>
          <a:xfrm>
            <a:off x="354240" y="164124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Cityscapes Dataset (2993 training instances)</a:t>
            </a:r>
            <a:endParaRPr kumimoji="0" lang="en-US" sz="1800" b="0" i="0" u="none" strike="noStrike" kern="1200" cap="none" spc="-1" normalizeH="0" baseline="0" noProof="0">
              <a:ln>
                <a:noFill/>
              </a:ln>
              <a:solidFill>
                <a:srgbClr val="000000"/>
              </a:solidFill>
              <a:effectLst/>
              <a:uLnTx/>
              <a:uFillTx/>
              <a:latin typeface="Arial"/>
            </a:endParaRPr>
          </a:p>
        </p:txBody>
      </p:sp>
      <p:graphicFrame>
        <p:nvGraphicFramePr>
          <p:cNvPr id="164" name="表格 2"/>
          <p:cNvGraphicFramePr/>
          <p:nvPr/>
        </p:nvGraphicFramePr>
        <p:xfrm>
          <a:off x="1421640" y="2093040"/>
          <a:ext cx="9347760" cy="1854000"/>
        </p:xfrm>
        <a:graphic>
          <a:graphicData uri="http://schemas.openxmlformats.org/drawingml/2006/table">
            <a:tbl>
              <a:tblPr/>
              <a:tblGrid>
                <a:gridCol w="1702440">
                  <a:extLst>
                    <a:ext uri="{9D8B030D-6E8A-4147-A177-3AD203B41FA5}">
                      <a16:colId xmlns:a16="http://schemas.microsoft.com/office/drawing/2014/main" val="20000"/>
                    </a:ext>
                  </a:extLst>
                </a:gridCol>
                <a:gridCol w="4929480">
                  <a:extLst>
                    <a:ext uri="{9D8B030D-6E8A-4147-A177-3AD203B41FA5}">
                      <a16:colId xmlns:a16="http://schemas.microsoft.com/office/drawing/2014/main" val="20001"/>
                    </a:ext>
                  </a:extLst>
                </a:gridCol>
                <a:gridCol w="2715840">
                  <a:extLst>
                    <a:ext uri="{9D8B030D-6E8A-4147-A177-3AD203B41FA5}">
                      <a16:colId xmlns:a16="http://schemas.microsoft.com/office/drawing/2014/main" val="20002"/>
                    </a:ext>
                  </a:extLst>
                </a:gridCol>
              </a:tblGrid>
              <a:tr h="370800">
                <a:tc>
                  <a:txBody>
                    <a:bodyPr/>
                    <a:lstStyle/>
                    <a:p>
                      <a:pPr>
                        <a:lnSpc>
                          <a:spcPct val="100000"/>
                        </a:lnSpc>
                      </a:pPr>
                      <a:r>
                        <a:rPr lang="en-US" sz="1400" b="1" strike="noStrike" spc="-1">
                          <a:solidFill>
                            <a:schemeClr val="lt1"/>
                          </a:solidFill>
                          <a:latin typeface="Arial"/>
                          <a:ea typeface="DejaVu Sans"/>
                        </a:rPr>
                        <a:t>Parameters</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a:lnSpc>
                          <a:spcPct val="100000"/>
                        </a:lnSpc>
                      </a:pPr>
                      <a:r>
                        <a:rPr lang="en-US" sz="1400" b="1" strike="noStrike" spc="-1">
                          <a:solidFill>
                            <a:schemeClr val="lt1"/>
                          </a:solidFill>
                          <a:latin typeface="Arial"/>
                          <a:ea typeface="DejaVu Sans"/>
                        </a:rPr>
                        <a:t>Explanation</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a:lnSpc>
                          <a:spcPct val="100000"/>
                        </a:lnSpc>
                      </a:pPr>
                      <a:r>
                        <a:rPr lang="en-US" sz="1400" b="1" strike="noStrike" spc="-1">
                          <a:solidFill>
                            <a:schemeClr val="lt1"/>
                          </a:solidFill>
                          <a:latin typeface="Arial"/>
                          <a:ea typeface="DejaVu Sans"/>
                        </a:rPr>
                        <a:t>Value</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370800">
                <a:tc>
                  <a:txBody>
                    <a:bodyPr/>
                    <a:lstStyle/>
                    <a:p>
                      <a:pPr>
                        <a:lnSpc>
                          <a:spcPct val="100000"/>
                        </a:lnSpc>
                      </a:pPr>
                      <a:r>
                        <a:rPr lang="en-US" sz="1400" b="0" strike="noStrike" spc="-1">
                          <a:solidFill>
                            <a:schemeClr val="dk1"/>
                          </a:solidFill>
                          <a:latin typeface="Arial"/>
                          <a:ea typeface="DejaVu Sans"/>
                        </a:rPr>
                        <a:t>batch_size</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tc>
                  <a:txBody>
                    <a:bodyPr/>
                    <a:lstStyle/>
                    <a:p>
                      <a:pPr>
                        <a:lnSpc>
                          <a:spcPct val="100000"/>
                        </a:lnSpc>
                      </a:pPr>
                      <a:r>
                        <a:rPr lang="en-US" sz="1400" b="0" strike="noStrike" spc="-1">
                          <a:solidFill>
                            <a:schemeClr val="dk1"/>
                          </a:solidFill>
                          <a:latin typeface="Arial"/>
                          <a:ea typeface="DejaVu Sans"/>
                        </a:rPr>
                        <a:t>Train batch size(Modified according to different GPU)</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tc>
                  <a:txBody>
                    <a:bodyPr/>
                    <a:lstStyle/>
                    <a:p>
                      <a:pPr>
                        <a:lnSpc>
                          <a:spcPct val="100000"/>
                        </a:lnSpc>
                      </a:pPr>
                      <a:r>
                        <a:rPr lang="en-US" sz="1400" b="0" strike="noStrike" spc="-1">
                          <a:solidFill>
                            <a:schemeClr val="dk1"/>
                          </a:solidFill>
                          <a:latin typeface="Arial"/>
                          <a:ea typeface="DejaVu Sans"/>
                        </a:rPr>
                        <a:t>4</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extLst>
                  <a:ext uri="{0D108BD9-81ED-4DB2-BD59-A6C34878D82A}">
                    <a16:rowId xmlns:a16="http://schemas.microsoft.com/office/drawing/2014/main" val="10001"/>
                  </a:ext>
                </a:extLst>
              </a:tr>
              <a:tr h="370800">
                <a:tc>
                  <a:txBody>
                    <a:bodyPr/>
                    <a:lstStyle/>
                    <a:p>
                      <a:pPr>
                        <a:lnSpc>
                          <a:spcPct val="100000"/>
                        </a:lnSpc>
                      </a:pPr>
                      <a:r>
                        <a:rPr lang="en-US" sz="1400" b="0" strike="noStrike" spc="-1">
                          <a:solidFill>
                            <a:schemeClr val="dk1"/>
                          </a:solidFill>
                          <a:latin typeface="Arial"/>
                          <a:ea typeface="DejaVu Sans"/>
                        </a:rPr>
                        <a:t>epoch</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400" b="0" strike="noStrike" spc="-1">
                          <a:solidFill>
                            <a:schemeClr val="dk1"/>
                          </a:solidFill>
                          <a:latin typeface="Arial"/>
                          <a:ea typeface="DejaVu Sans"/>
                        </a:rPr>
                        <a:t>Number of epochs during training</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400" b="0" strike="noStrike" spc="-1">
                          <a:solidFill>
                            <a:schemeClr val="dk1"/>
                          </a:solidFill>
                          <a:latin typeface="Arial"/>
                          <a:ea typeface="DejaVu Sans"/>
                        </a:rPr>
                        <a:t>100</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2"/>
                  </a:ext>
                </a:extLst>
              </a:tr>
              <a:tr h="370800">
                <a:tc>
                  <a:txBody>
                    <a:bodyPr/>
                    <a:lstStyle/>
                    <a:p>
                      <a:pPr>
                        <a:lnSpc>
                          <a:spcPct val="100000"/>
                        </a:lnSpc>
                      </a:pPr>
                      <a:r>
                        <a:rPr lang="en-US" sz="1400" b="0" strike="noStrike" spc="-1">
                          <a:solidFill>
                            <a:schemeClr val="dk1"/>
                          </a:solidFill>
                          <a:latin typeface="Arial"/>
                          <a:ea typeface="DejaVu Sans"/>
                        </a:rPr>
                        <a:t>lr</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400" b="0" strike="noStrike" spc="-1">
                          <a:solidFill>
                            <a:schemeClr val="dk1"/>
                          </a:solidFill>
                          <a:latin typeface="Arial"/>
                          <a:ea typeface="DejaVu Sans"/>
                        </a:rPr>
                        <a:t>Learning rate</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400" b="0" strike="noStrike" spc="-1">
                          <a:solidFill>
                            <a:schemeClr val="dk1"/>
                          </a:solidFill>
                          <a:latin typeface="Arial"/>
                          <a:ea typeface="DejaVu Sans"/>
                        </a:rPr>
                        <a:t>0.0002</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extLst>
                  <a:ext uri="{0D108BD9-81ED-4DB2-BD59-A6C34878D82A}">
                    <a16:rowId xmlns:a16="http://schemas.microsoft.com/office/drawing/2014/main" val="10003"/>
                  </a:ext>
                </a:extLst>
              </a:tr>
              <a:tr h="370800">
                <a:tc>
                  <a:txBody>
                    <a:bodyPr/>
                    <a:lstStyle/>
                    <a:p>
                      <a:pPr>
                        <a:lnSpc>
                          <a:spcPct val="100000"/>
                        </a:lnSpc>
                      </a:pPr>
                      <a:r>
                        <a:rPr lang="en-US" sz="1400" b="0" strike="noStrike" spc="-1">
                          <a:solidFill>
                            <a:schemeClr val="dk1"/>
                          </a:solidFill>
                          <a:latin typeface="Arial"/>
                          <a:ea typeface="DejaVu Sans"/>
                        </a:rPr>
                        <a:t>img_size</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400" b="0" strike="noStrike" spc="-1">
                          <a:solidFill>
                            <a:schemeClr val="dk1"/>
                          </a:solidFill>
                          <a:latin typeface="Arial"/>
                          <a:ea typeface="DejaVu Sans"/>
                        </a:rPr>
                        <a:t>Size of image (resized) in training and evaluating</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400" b="0" strike="noStrike" spc="-1">
                          <a:solidFill>
                            <a:schemeClr val="dk1"/>
                          </a:solidFill>
                          <a:latin typeface="Arial"/>
                          <a:ea typeface="DejaVu Sans"/>
                        </a:rPr>
                        <a:t>128*256</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4"/>
                  </a:ext>
                </a:extLst>
              </a:tr>
            </a:tbl>
          </a:graphicData>
        </a:graphic>
      </p:graphicFrame>
      <p:sp>
        <p:nvSpPr>
          <p:cNvPr id="165" name="文本框 2"/>
          <p:cNvSpPr/>
          <p:nvPr/>
        </p:nvSpPr>
        <p:spPr>
          <a:xfrm>
            <a:off x="268920" y="4184640"/>
            <a:ext cx="51940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Mapillary Dataset (18000 training instances)</a:t>
            </a:r>
            <a:endParaRPr kumimoji="0" lang="en-US" sz="1800" b="0" i="0" u="none" strike="noStrike" kern="1200" cap="none" spc="-1" normalizeH="0" baseline="0" noProof="0">
              <a:ln>
                <a:noFill/>
              </a:ln>
              <a:solidFill>
                <a:srgbClr val="000000"/>
              </a:solidFill>
              <a:effectLst/>
              <a:uLnTx/>
              <a:uFillTx/>
              <a:latin typeface="Arial"/>
            </a:endParaRPr>
          </a:p>
        </p:txBody>
      </p:sp>
      <p:graphicFrame>
        <p:nvGraphicFramePr>
          <p:cNvPr id="166" name="表格 5"/>
          <p:cNvGraphicFramePr/>
          <p:nvPr/>
        </p:nvGraphicFramePr>
        <p:xfrm>
          <a:off x="1421640" y="4615920"/>
          <a:ext cx="9347760" cy="1854000"/>
        </p:xfrm>
        <a:graphic>
          <a:graphicData uri="http://schemas.openxmlformats.org/drawingml/2006/table">
            <a:tbl>
              <a:tblPr/>
              <a:tblGrid>
                <a:gridCol w="1702440">
                  <a:extLst>
                    <a:ext uri="{9D8B030D-6E8A-4147-A177-3AD203B41FA5}">
                      <a16:colId xmlns:a16="http://schemas.microsoft.com/office/drawing/2014/main" val="20000"/>
                    </a:ext>
                  </a:extLst>
                </a:gridCol>
                <a:gridCol w="4929480">
                  <a:extLst>
                    <a:ext uri="{9D8B030D-6E8A-4147-A177-3AD203B41FA5}">
                      <a16:colId xmlns:a16="http://schemas.microsoft.com/office/drawing/2014/main" val="20001"/>
                    </a:ext>
                  </a:extLst>
                </a:gridCol>
                <a:gridCol w="2715840">
                  <a:extLst>
                    <a:ext uri="{9D8B030D-6E8A-4147-A177-3AD203B41FA5}">
                      <a16:colId xmlns:a16="http://schemas.microsoft.com/office/drawing/2014/main" val="20002"/>
                    </a:ext>
                  </a:extLst>
                </a:gridCol>
              </a:tblGrid>
              <a:tr h="370800">
                <a:tc>
                  <a:txBody>
                    <a:bodyPr/>
                    <a:lstStyle/>
                    <a:p>
                      <a:pPr>
                        <a:lnSpc>
                          <a:spcPct val="100000"/>
                        </a:lnSpc>
                      </a:pPr>
                      <a:r>
                        <a:rPr lang="en-US" sz="1400" b="1" strike="noStrike" spc="-1">
                          <a:solidFill>
                            <a:schemeClr val="lt1"/>
                          </a:solidFill>
                          <a:latin typeface="Arial"/>
                          <a:ea typeface="DejaVu Sans"/>
                        </a:rPr>
                        <a:t>Parameters</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a:lnSpc>
                          <a:spcPct val="100000"/>
                        </a:lnSpc>
                      </a:pPr>
                      <a:r>
                        <a:rPr lang="en-US" sz="1400" b="1" strike="noStrike" spc="-1">
                          <a:solidFill>
                            <a:schemeClr val="lt1"/>
                          </a:solidFill>
                          <a:latin typeface="Arial"/>
                          <a:ea typeface="DejaVu Sans"/>
                        </a:rPr>
                        <a:t>Explanation</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a:lnSpc>
                          <a:spcPct val="100000"/>
                        </a:lnSpc>
                      </a:pPr>
                      <a:r>
                        <a:rPr lang="en-US" sz="1400" b="1" strike="noStrike" spc="-1">
                          <a:solidFill>
                            <a:schemeClr val="lt1"/>
                          </a:solidFill>
                          <a:latin typeface="Arial"/>
                          <a:ea typeface="DejaVu Sans"/>
                        </a:rPr>
                        <a:t>Value</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370800">
                <a:tc>
                  <a:txBody>
                    <a:bodyPr/>
                    <a:lstStyle/>
                    <a:p>
                      <a:pPr>
                        <a:lnSpc>
                          <a:spcPct val="100000"/>
                        </a:lnSpc>
                      </a:pPr>
                      <a:r>
                        <a:rPr lang="en-US" sz="1400" b="0" strike="noStrike" spc="-1">
                          <a:solidFill>
                            <a:schemeClr val="dk1"/>
                          </a:solidFill>
                          <a:latin typeface="Arial"/>
                          <a:ea typeface="DejaVu Sans"/>
                        </a:rPr>
                        <a:t>batch_size</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tc>
                  <a:txBody>
                    <a:bodyPr/>
                    <a:lstStyle/>
                    <a:p>
                      <a:pPr>
                        <a:lnSpc>
                          <a:spcPct val="100000"/>
                        </a:lnSpc>
                      </a:pPr>
                      <a:r>
                        <a:rPr lang="en-US" sz="1400" b="0" strike="noStrike" spc="-1">
                          <a:solidFill>
                            <a:schemeClr val="dk1"/>
                          </a:solidFill>
                          <a:latin typeface="Arial"/>
                          <a:ea typeface="DejaVu Sans"/>
                        </a:rPr>
                        <a:t>Train batch size(Modified according to different GPU)</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tc>
                  <a:txBody>
                    <a:bodyPr/>
                    <a:lstStyle/>
                    <a:p>
                      <a:pPr>
                        <a:lnSpc>
                          <a:spcPct val="100000"/>
                        </a:lnSpc>
                      </a:pPr>
                      <a:r>
                        <a:rPr lang="en-US" sz="1400" b="0" strike="noStrike" spc="-1">
                          <a:solidFill>
                            <a:schemeClr val="dk1"/>
                          </a:solidFill>
                          <a:latin typeface="Arial"/>
                          <a:ea typeface="DejaVu Sans"/>
                        </a:rPr>
                        <a:t>4</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extLst>
                  <a:ext uri="{0D108BD9-81ED-4DB2-BD59-A6C34878D82A}">
                    <a16:rowId xmlns:a16="http://schemas.microsoft.com/office/drawing/2014/main" val="10001"/>
                  </a:ext>
                </a:extLst>
              </a:tr>
              <a:tr h="370800">
                <a:tc>
                  <a:txBody>
                    <a:bodyPr/>
                    <a:lstStyle/>
                    <a:p>
                      <a:pPr>
                        <a:lnSpc>
                          <a:spcPct val="100000"/>
                        </a:lnSpc>
                      </a:pPr>
                      <a:r>
                        <a:rPr lang="en-US" sz="1400" b="0" strike="noStrike" spc="-1">
                          <a:solidFill>
                            <a:schemeClr val="dk1"/>
                          </a:solidFill>
                          <a:latin typeface="Arial"/>
                          <a:ea typeface="DejaVu Sans"/>
                        </a:rPr>
                        <a:t>epoch</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400" b="0" strike="noStrike" spc="-1">
                          <a:solidFill>
                            <a:schemeClr val="dk1"/>
                          </a:solidFill>
                          <a:latin typeface="Arial"/>
                          <a:ea typeface="DejaVu Sans"/>
                        </a:rPr>
                        <a:t>Number of epochs during training</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400" b="0" strike="noStrike" spc="-1">
                          <a:solidFill>
                            <a:schemeClr val="dk1"/>
                          </a:solidFill>
                          <a:latin typeface="Arial"/>
                          <a:ea typeface="DejaVu Sans"/>
                        </a:rPr>
                        <a:t>50</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2"/>
                  </a:ext>
                </a:extLst>
              </a:tr>
              <a:tr h="370800">
                <a:tc>
                  <a:txBody>
                    <a:bodyPr/>
                    <a:lstStyle/>
                    <a:p>
                      <a:pPr>
                        <a:lnSpc>
                          <a:spcPct val="100000"/>
                        </a:lnSpc>
                      </a:pPr>
                      <a:r>
                        <a:rPr lang="en-US" sz="1400" b="0" strike="noStrike" spc="-1">
                          <a:solidFill>
                            <a:schemeClr val="dk1"/>
                          </a:solidFill>
                          <a:latin typeface="Arial"/>
                          <a:ea typeface="DejaVu Sans"/>
                        </a:rPr>
                        <a:t>lr</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400" b="0" strike="noStrike" spc="-1">
                          <a:solidFill>
                            <a:schemeClr val="dk1"/>
                          </a:solidFill>
                          <a:latin typeface="Arial"/>
                          <a:ea typeface="DejaVu Sans"/>
                        </a:rPr>
                        <a:t>Learning rate</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400" b="0" strike="noStrike" spc="-1">
                          <a:solidFill>
                            <a:schemeClr val="dk1"/>
                          </a:solidFill>
                          <a:latin typeface="Arial"/>
                          <a:ea typeface="DejaVu Sans"/>
                        </a:rPr>
                        <a:t>0.0001</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extLst>
                  <a:ext uri="{0D108BD9-81ED-4DB2-BD59-A6C34878D82A}">
                    <a16:rowId xmlns:a16="http://schemas.microsoft.com/office/drawing/2014/main" val="10003"/>
                  </a:ext>
                </a:extLst>
              </a:tr>
              <a:tr h="370800">
                <a:tc>
                  <a:txBody>
                    <a:bodyPr/>
                    <a:lstStyle/>
                    <a:p>
                      <a:pPr>
                        <a:lnSpc>
                          <a:spcPct val="100000"/>
                        </a:lnSpc>
                      </a:pPr>
                      <a:r>
                        <a:rPr lang="en-US" sz="1400" b="0" strike="noStrike" spc="-1">
                          <a:solidFill>
                            <a:schemeClr val="dk1"/>
                          </a:solidFill>
                          <a:latin typeface="Arial"/>
                          <a:ea typeface="DejaVu Sans"/>
                        </a:rPr>
                        <a:t>img_size</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400" b="0" strike="noStrike" spc="-1">
                          <a:solidFill>
                            <a:schemeClr val="dk1"/>
                          </a:solidFill>
                          <a:latin typeface="Arial"/>
                          <a:ea typeface="DejaVu Sans"/>
                        </a:rPr>
                        <a:t>Size of image (resized) in training and evaluating</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400" b="0" strike="noStrike" spc="-1">
                          <a:solidFill>
                            <a:schemeClr val="dk1"/>
                          </a:solidFill>
                          <a:latin typeface="Arial"/>
                          <a:ea typeface="DejaVu Sans"/>
                        </a:rPr>
                        <a:t>128*256</a:t>
                      </a:r>
                      <a:endParaRPr lang="en-US" sz="14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4"/>
                  </a:ext>
                </a:extLst>
              </a:tr>
            </a:tbl>
          </a:graphicData>
        </a:graphic>
      </p:graphicFrame>
      <p:pic>
        <p:nvPicPr>
          <p:cNvPr id="2" name="图片 1" descr="校徽">
            <a:extLst>
              <a:ext uri="{FF2B5EF4-FFF2-40B4-BE49-F238E27FC236}">
                <a16:creationId xmlns:a16="http://schemas.microsoft.com/office/drawing/2014/main" id="{90742EF4-1CAB-2F56-D586-F31E054ABC48}"/>
              </a:ext>
            </a:extLst>
          </p:cNvPr>
          <p:cNvPicPr>
            <a:picLocks noChangeAspect="1"/>
          </p:cNvPicPr>
          <p:nvPr/>
        </p:nvPicPr>
        <p:blipFill>
          <a:blip r:embed="rId3"/>
          <a:srcRect l="21146" t="9697" r="22583" b="12705"/>
          <a:stretch>
            <a:fillRect/>
          </a:stretch>
        </p:blipFill>
        <p:spPr>
          <a:xfrm>
            <a:off x="10894637" y="5542920"/>
            <a:ext cx="1028700" cy="1020445"/>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0" y="127800"/>
            <a:ext cx="12191400" cy="578880"/>
          </a:xfrm>
          <a:prstGeom prst="rect">
            <a:avLst/>
          </a:prstGeom>
          <a:noFill/>
          <a:ln w="0">
            <a:noFill/>
          </a:ln>
        </p:spPr>
        <p:txBody>
          <a:bodyPr lIns="0" tIns="0" rIns="0" bIns="0" anchor="ctr">
            <a:normAutofit/>
          </a:bodyPr>
          <a:lstStyle/>
          <a:p>
            <a:pPr indent="0" algn="ctr">
              <a:lnSpc>
                <a:spcPct val="90000"/>
              </a:lnSpc>
              <a:buNone/>
              <a:tabLst>
                <a:tab pos="0" algn="l"/>
              </a:tabLst>
            </a:pPr>
            <a:r>
              <a:rPr lang="en-US" sz="3100" b="1" strike="noStrike" spc="-1" dirty="0">
                <a:solidFill>
                  <a:srgbClr val="002060"/>
                </a:solidFill>
                <a:latin typeface="Times New Roman"/>
                <a:ea typeface="微软雅黑"/>
              </a:rPr>
              <a:t>Proposed Method I</a:t>
            </a:r>
            <a:endParaRPr lang="en-US" sz="3100" b="0" strike="noStrike" spc="-1" dirty="0">
              <a:solidFill>
                <a:srgbClr val="000000"/>
              </a:solidFill>
              <a:latin typeface="Arial"/>
            </a:endParaRPr>
          </a:p>
        </p:txBody>
      </p:sp>
      <p:sp>
        <p:nvSpPr>
          <p:cNvPr id="168" name="矩形 6"/>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169" name="文本框 8"/>
          <p:cNvSpPr/>
          <p:nvPr/>
        </p:nvSpPr>
        <p:spPr>
          <a:xfrm>
            <a:off x="354240" y="112032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2060"/>
                </a:solidFill>
                <a:effectLst/>
                <a:uLnTx/>
                <a:uFillTx/>
                <a:latin typeface="微软雅黑"/>
                <a:ea typeface="微软雅黑"/>
              </a:rPr>
              <a:t>Training Result</a:t>
            </a:r>
            <a:endParaRPr kumimoji="0" lang="en-US" sz="1800" b="1" i="0" u="none" strike="noStrike" kern="1200" cap="none" spc="-1" normalizeH="0" baseline="0" noProof="0">
              <a:ln>
                <a:noFill/>
              </a:ln>
              <a:solidFill>
                <a:srgbClr val="000000"/>
              </a:solidFill>
              <a:effectLst/>
              <a:uLnTx/>
              <a:uFillTx/>
              <a:latin typeface="Arial"/>
            </a:endParaRPr>
          </a:p>
        </p:txBody>
      </p:sp>
      <p:sp>
        <p:nvSpPr>
          <p:cNvPr id="170" name="文本框 9"/>
          <p:cNvSpPr/>
          <p:nvPr/>
        </p:nvSpPr>
        <p:spPr>
          <a:xfrm>
            <a:off x="354240" y="164124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Cityscapes Dataset</a:t>
            </a:r>
            <a:endParaRPr kumimoji="0" lang="en-US" sz="1800" b="0" i="0" u="none" strike="noStrike" kern="1200" cap="none" spc="-1" normalizeH="0" baseline="0" noProof="0">
              <a:ln>
                <a:noFill/>
              </a:ln>
              <a:solidFill>
                <a:srgbClr val="000000"/>
              </a:solidFill>
              <a:effectLst/>
              <a:uLnTx/>
              <a:uFillTx/>
              <a:latin typeface="Arial"/>
            </a:endParaRPr>
          </a:p>
        </p:txBody>
      </p:sp>
      <p:sp>
        <p:nvSpPr>
          <p:cNvPr id="171" name="文本框 10"/>
          <p:cNvSpPr/>
          <p:nvPr/>
        </p:nvSpPr>
        <p:spPr>
          <a:xfrm>
            <a:off x="6593400" y="1672200"/>
            <a:ext cx="51940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Mapillary Dataset</a:t>
            </a:r>
            <a:endParaRPr kumimoji="0" lang="en-US" sz="1800" b="0" i="0" u="none" strike="noStrike" kern="1200" cap="none" spc="-1" normalizeH="0" baseline="0" noProof="0">
              <a:ln>
                <a:noFill/>
              </a:ln>
              <a:solidFill>
                <a:srgbClr val="000000"/>
              </a:solidFill>
              <a:effectLst/>
              <a:uLnTx/>
              <a:uFillTx/>
              <a:latin typeface="Arial"/>
            </a:endParaRPr>
          </a:p>
        </p:txBody>
      </p:sp>
      <p:pic>
        <p:nvPicPr>
          <p:cNvPr id="172" name="图片 1"/>
          <p:cNvPicPr/>
          <p:nvPr/>
        </p:nvPicPr>
        <p:blipFill>
          <a:blip r:embed="rId3"/>
          <a:stretch/>
        </p:blipFill>
        <p:spPr>
          <a:xfrm>
            <a:off x="124560" y="2286000"/>
            <a:ext cx="5819040" cy="2971800"/>
          </a:xfrm>
          <a:prstGeom prst="rect">
            <a:avLst/>
          </a:prstGeom>
          <a:ln w="0">
            <a:noFill/>
          </a:ln>
        </p:spPr>
      </p:pic>
      <p:pic>
        <p:nvPicPr>
          <p:cNvPr id="173" name="图片 172"/>
          <p:cNvPicPr/>
          <p:nvPr/>
        </p:nvPicPr>
        <p:blipFill>
          <a:blip r:embed="rId4"/>
          <a:srcRect t="5143"/>
          <a:stretch/>
        </p:blipFill>
        <p:spPr>
          <a:xfrm>
            <a:off x="6702840" y="2057400"/>
            <a:ext cx="4498560" cy="3200400"/>
          </a:xfrm>
          <a:prstGeom prst="rect">
            <a:avLst/>
          </a:prstGeom>
          <a:ln w="0">
            <a:noFill/>
          </a:ln>
        </p:spPr>
      </p:pic>
      <p:pic>
        <p:nvPicPr>
          <p:cNvPr id="2" name="图片 1" descr="校徽">
            <a:extLst>
              <a:ext uri="{FF2B5EF4-FFF2-40B4-BE49-F238E27FC236}">
                <a16:creationId xmlns:a16="http://schemas.microsoft.com/office/drawing/2014/main" id="{FB0218F4-F8F3-81A5-2934-0A4EF6DBD139}"/>
              </a:ext>
            </a:extLst>
          </p:cNvPr>
          <p:cNvPicPr>
            <a:picLocks noChangeAspect="1"/>
          </p:cNvPicPr>
          <p:nvPr/>
        </p:nvPicPr>
        <p:blipFill>
          <a:blip r:embed="rId5"/>
          <a:srcRect l="21146" t="9697" r="22583" b="12705"/>
          <a:stretch>
            <a:fillRect/>
          </a:stretch>
        </p:blipFill>
        <p:spPr>
          <a:xfrm>
            <a:off x="10811510" y="5556250"/>
            <a:ext cx="1028700" cy="1020445"/>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0" y="127800"/>
            <a:ext cx="12191400" cy="578880"/>
          </a:xfrm>
          <a:prstGeom prst="rect">
            <a:avLst/>
          </a:prstGeom>
          <a:noFill/>
          <a:ln w="0">
            <a:noFill/>
          </a:ln>
        </p:spPr>
        <p:txBody>
          <a:bodyPr lIns="0" tIns="0" rIns="0" bIns="0" anchor="ctr">
            <a:normAutofit/>
          </a:bodyPr>
          <a:lstStyle/>
          <a:p>
            <a:pPr indent="0" algn="ctr">
              <a:lnSpc>
                <a:spcPct val="90000"/>
              </a:lnSpc>
              <a:buNone/>
              <a:tabLst>
                <a:tab pos="0" algn="l"/>
              </a:tabLst>
            </a:pPr>
            <a:r>
              <a:rPr lang="en-US" sz="3100" b="1" strike="noStrike" spc="-1" dirty="0">
                <a:solidFill>
                  <a:srgbClr val="002060"/>
                </a:solidFill>
                <a:latin typeface="Times New Roman"/>
                <a:ea typeface="微软雅黑"/>
              </a:rPr>
              <a:t>Proposed Method I</a:t>
            </a:r>
            <a:endParaRPr lang="en-US" sz="3100" b="0" strike="noStrike" spc="-1" dirty="0">
              <a:solidFill>
                <a:srgbClr val="000000"/>
              </a:solidFill>
              <a:latin typeface="Arial"/>
            </a:endParaRPr>
          </a:p>
        </p:txBody>
      </p:sp>
      <p:sp>
        <p:nvSpPr>
          <p:cNvPr id="175" name="矩形 7"/>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176" name="文本框 11"/>
          <p:cNvSpPr/>
          <p:nvPr/>
        </p:nvSpPr>
        <p:spPr>
          <a:xfrm>
            <a:off x="354240" y="112032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2060"/>
                </a:solidFill>
                <a:effectLst/>
                <a:uLnTx/>
                <a:uFillTx/>
                <a:latin typeface="微软雅黑"/>
                <a:ea typeface="微软雅黑"/>
              </a:rPr>
              <a:t>Model Performance</a:t>
            </a:r>
            <a:endParaRPr kumimoji="0" lang="en-US" sz="1800" b="1" i="0" u="none" strike="noStrike" kern="1200" cap="none" spc="-1" normalizeH="0" baseline="0" noProof="0">
              <a:ln>
                <a:noFill/>
              </a:ln>
              <a:solidFill>
                <a:srgbClr val="000000"/>
              </a:solidFill>
              <a:effectLst/>
              <a:uLnTx/>
              <a:uFillTx/>
              <a:latin typeface="Arial"/>
            </a:endParaRPr>
          </a:p>
        </p:txBody>
      </p:sp>
      <p:pic>
        <p:nvPicPr>
          <p:cNvPr id="177" name="图片 7"/>
          <p:cNvPicPr/>
          <p:nvPr/>
        </p:nvPicPr>
        <p:blipFill>
          <a:blip r:embed="rId3"/>
          <a:stretch/>
        </p:blipFill>
        <p:spPr>
          <a:xfrm>
            <a:off x="289080" y="2238120"/>
            <a:ext cx="2815200" cy="4441680"/>
          </a:xfrm>
          <a:prstGeom prst="rect">
            <a:avLst/>
          </a:prstGeom>
          <a:ln w="0">
            <a:noFill/>
          </a:ln>
        </p:spPr>
      </p:pic>
      <p:pic>
        <p:nvPicPr>
          <p:cNvPr id="178" name="图片 10"/>
          <p:cNvPicPr/>
          <p:nvPr/>
        </p:nvPicPr>
        <p:blipFill>
          <a:blip r:embed="rId4"/>
          <a:stretch/>
        </p:blipFill>
        <p:spPr>
          <a:xfrm>
            <a:off x="2873880" y="2176200"/>
            <a:ext cx="2612520" cy="4565160"/>
          </a:xfrm>
          <a:prstGeom prst="rect">
            <a:avLst/>
          </a:prstGeom>
          <a:ln w="0">
            <a:noFill/>
          </a:ln>
        </p:spPr>
      </p:pic>
      <p:sp>
        <p:nvSpPr>
          <p:cNvPr id="179" name="文本框 14"/>
          <p:cNvSpPr/>
          <p:nvPr/>
        </p:nvSpPr>
        <p:spPr>
          <a:xfrm>
            <a:off x="462600" y="164124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Cityscapes Dataset </a:t>
            </a:r>
            <a:endParaRPr kumimoji="0" lang="en-US" sz="1800" b="0" i="0" u="none" strike="noStrike" kern="1200" cap="none" spc="-1" normalizeH="0" baseline="0" noProof="0">
              <a:ln>
                <a:noFill/>
              </a:ln>
              <a:solidFill>
                <a:srgbClr val="000000"/>
              </a:solidFill>
              <a:effectLst/>
              <a:uLnTx/>
              <a:uFillTx/>
              <a:latin typeface="Arial"/>
            </a:endParaRPr>
          </a:p>
        </p:txBody>
      </p:sp>
      <p:sp>
        <p:nvSpPr>
          <p:cNvPr id="180" name="文本框 15"/>
          <p:cNvSpPr/>
          <p:nvPr/>
        </p:nvSpPr>
        <p:spPr>
          <a:xfrm>
            <a:off x="5943600" y="160020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Mapillary Dataset</a:t>
            </a:r>
            <a:endParaRPr kumimoji="0" lang="en-US" sz="1800" b="0" i="0" u="none" strike="noStrike" kern="1200" cap="none" spc="-1" normalizeH="0" baseline="0" noProof="0">
              <a:ln>
                <a:noFill/>
              </a:ln>
              <a:solidFill>
                <a:srgbClr val="000000"/>
              </a:solidFill>
              <a:effectLst/>
              <a:uLnTx/>
              <a:uFillTx/>
              <a:latin typeface="Arial"/>
            </a:endParaRPr>
          </a:p>
        </p:txBody>
      </p:sp>
      <p:pic>
        <p:nvPicPr>
          <p:cNvPr id="181" name="图片 180"/>
          <p:cNvPicPr/>
          <p:nvPr/>
        </p:nvPicPr>
        <p:blipFill>
          <a:blip r:embed="rId5"/>
          <a:stretch/>
        </p:blipFill>
        <p:spPr>
          <a:xfrm>
            <a:off x="6046200" y="2057400"/>
            <a:ext cx="2640600" cy="4589280"/>
          </a:xfrm>
          <a:prstGeom prst="rect">
            <a:avLst/>
          </a:prstGeom>
          <a:ln w="0">
            <a:noFill/>
          </a:ln>
        </p:spPr>
      </p:pic>
      <p:pic>
        <p:nvPicPr>
          <p:cNvPr id="182" name="图片 181"/>
          <p:cNvPicPr/>
          <p:nvPr/>
        </p:nvPicPr>
        <p:blipFill>
          <a:blip r:embed="rId6"/>
          <a:stretch/>
        </p:blipFill>
        <p:spPr>
          <a:xfrm>
            <a:off x="8843400" y="2023560"/>
            <a:ext cx="2743200" cy="4767120"/>
          </a:xfrm>
          <a:prstGeom prst="rect">
            <a:avLst/>
          </a:prstGeom>
          <a:ln w="0">
            <a:noFill/>
          </a:ln>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0" y="127800"/>
            <a:ext cx="12191400" cy="578880"/>
          </a:xfrm>
          <a:prstGeom prst="rect">
            <a:avLst/>
          </a:prstGeom>
          <a:noFill/>
          <a:ln w="0">
            <a:noFill/>
          </a:ln>
        </p:spPr>
        <p:txBody>
          <a:bodyPr lIns="0" tIns="0" rIns="0" bIns="0" anchor="ctr">
            <a:normAutofit/>
          </a:bodyPr>
          <a:lstStyle/>
          <a:p>
            <a:pPr indent="0" algn="ctr">
              <a:lnSpc>
                <a:spcPct val="90000"/>
              </a:lnSpc>
              <a:buNone/>
              <a:tabLst>
                <a:tab pos="0" algn="l"/>
              </a:tabLst>
            </a:pPr>
            <a:r>
              <a:rPr lang="en-US" sz="3100" b="1" strike="noStrike" spc="-1" dirty="0">
                <a:solidFill>
                  <a:srgbClr val="002060"/>
                </a:solidFill>
                <a:latin typeface="Times New Roman"/>
                <a:ea typeface="微软雅黑"/>
              </a:rPr>
              <a:t>Proposed Method I</a:t>
            </a:r>
            <a:endParaRPr lang="en-US" sz="3100" b="0" strike="noStrike" spc="-1" dirty="0">
              <a:solidFill>
                <a:srgbClr val="000000"/>
              </a:solidFill>
              <a:latin typeface="Arial"/>
            </a:endParaRPr>
          </a:p>
        </p:txBody>
      </p:sp>
      <p:sp>
        <p:nvSpPr>
          <p:cNvPr id="184" name="矩形 10"/>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185" name="文本框 19"/>
          <p:cNvSpPr/>
          <p:nvPr/>
        </p:nvSpPr>
        <p:spPr>
          <a:xfrm>
            <a:off x="354240" y="112032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2060"/>
                </a:solidFill>
                <a:effectLst/>
                <a:uLnTx/>
                <a:uFillTx/>
                <a:latin typeface="微软雅黑"/>
                <a:ea typeface="微软雅黑"/>
              </a:rPr>
              <a:t>Model Performance</a:t>
            </a:r>
            <a:endParaRPr kumimoji="0" lang="en-US" sz="1800" b="1" i="0" u="none" strike="noStrike" kern="1200" cap="none" spc="-1" normalizeH="0" baseline="0" noProof="0">
              <a:ln>
                <a:noFill/>
              </a:ln>
              <a:solidFill>
                <a:srgbClr val="000000"/>
              </a:solidFill>
              <a:effectLst/>
              <a:uLnTx/>
              <a:uFillTx/>
              <a:latin typeface="Arial"/>
            </a:endParaRPr>
          </a:p>
        </p:txBody>
      </p:sp>
      <p:sp>
        <p:nvSpPr>
          <p:cNvPr id="186" name="文本框 20"/>
          <p:cNvSpPr/>
          <p:nvPr/>
        </p:nvSpPr>
        <p:spPr>
          <a:xfrm>
            <a:off x="462600" y="1641240"/>
            <a:ext cx="3651840" cy="155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Cityscapes Dataset</a:t>
            </a:r>
            <a:endParaRPr kumimoji="0" lang="en-US" sz="18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500" b="0" i="0" u="none" strike="noStrike" kern="1200" cap="none" spc="-1" normalizeH="0" baseline="0" noProof="0">
                <a:ln>
                  <a:noFill/>
                </a:ln>
                <a:solidFill>
                  <a:srgbClr val="002060"/>
                </a:solidFill>
                <a:effectLst/>
                <a:uLnTx/>
                <a:uFillTx/>
                <a:latin typeface="微软雅黑"/>
                <a:ea typeface="微软雅黑"/>
              </a:rPr>
              <a:t>Pixel-Level Accuracy: 0.8443</a:t>
            </a:r>
            <a:endParaRPr kumimoji="0" lang="en-US" sz="15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500" b="0" i="0" u="none" strike="noStrike" kern="1200" cap="none" spc="-1" normalizeH="0" baseline="0" noProof="0">
              <a:ln>
                <a:noFill/>
              </a:ln>
              <a:solidFill>
                <a:srgbClr val="000000"/>
              </a:solidFill>
              <a:effectLst/>
              <a:uLnTx/>
              <a:uFillTx/>
              <a:latin typeface="Arial"/>
            </a:endParaRPr>
          </a:p>
        </p:txBody>
      </p:sp>
      <p:graphicFrame>
        <p:nvGraphicFramePr>
          <p:cNvPr id="187" name="表格 8"/>
          <p:cNvGraphicFramePr/>
          <p:nvPr/>
        </p:nvGraphicFramePr>
        <p:xfrm>
          <a:off x="519480" y="3108960"/>
          <a:ext cx="4458600" cy="3582720"/>
        </p:xfrm>
        <a:graphic>
          <a:graphicData uri="http://schemas.openxmlformats.org/drawingml/2006/table">
            <a:tbl>
              <a:tblPr/>
              <a:tblGrid>
                <a:gridCol w="1136160">
                  <a:extLst>
                    <a:ext uri="{9D8B030D-6E8A-4147-A177-3AD203B41FA5}">
                      <a16:colId xmlns:a16="http://schemas.microsoft.com/office/drawing/2014/main" val="20000"/>
                    </a:ext>
                  </a:extLst>
                </a:gridCol>
                <a:gridCol w="1915560">
                  <a:extLst>
                    <a:ext uri="{9D8B030D-6E8A-4147-A177-3AD203B41FA5}">
                      <a16:colId xmlns:a16="http://schemas.microsoft.com/office/drawing/2014/main" val="20001"/>
                    </a:ext>
                  </a:extLst>
                </a:gridCol>
                <a:gridCol w="1406880">
                  <a:extLst>
                    <a:ext uri="{9D8B030D-6E8A-4147-A177-3AD203B41FA5}">
                      <a16:colId xmlns:a16="http://schemas.microsoft.com/office/drawing/2014/main" val="20002"/>
                    </a:ext>
                  </a:extLst>
                </a:gridCol>
              </a:tblGrid>
              <a:tr h="594720">
                <a:tc>
                  <a:txBody>
                    <a:bodyPr/>
                    <a:lstStyle/>
                    <a:p>
                      <a:pPr>
                        <a:lnSpc>
                          <a:spcPct val="100000"/>
                        </a:lnSpc>
                      </a:pPr>
                      <a:r>
                        <a:rPr lang="en-US" sz="1500" b="1" strike="noStrike" spc="-1">
                          <a:solidFill>
                            <a:schemeClr val="lt1"/>
                          </a:solidFill>
                          <a:latin typeface="等线"/>
                        </a:rPr>
                        <a:t>Label ID</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a:lnSpc>
                          <a:spcPct val="100000"/>
                        </a:lnSpc>
                      </a:pPr>
                      <a:r>
                        <a:rPr lang="en-US" sz="1500" b="1" strike="noStrike" spc="-1">
                          <a:solidFill>
                            <a:schemeClr val="lt1"/>
                          </a:solidFill>
                          <a:latin typeface="等线"/>
                        </a:rPr>
                        <a:t>Object Type</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a:lnSpc>
                          <a:spcPct val="100000"/>
                        </a:lnSpc>
                      </a:pPr>
                      <a:r>
                        <a:rPr lang="en-US" sz="1500" b="1" strike="noStrike" spc="-1">
                          <a:solidFill>
                            <a:schemeClr val="lt1"/>
                          </a:solidFill>
                          <a:latin typeface="等线"/>
                        </a:rPr>
                        <a:t>IoU</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427320">
                <a:tc>
                  <a:txBody>
                    <a:bodyPr/>
                    <a:lstStyle/>
                    <a:p>
                      <a:pPr>
                        <a:lnSpc>
                          <a:spcPct val="100000"/>
                        </a:lnSpc>
                      </a:pPr>
                      <a:r>
                        <a:rPr lang="en-US" sz="1500" b="0" strike="noStrike" spc="-1">
                          <a:solidFill>
                            <a:schemeClr val="dk1"/>
                          </a:solidFill>
                          <a:latin typeface="等线"/>
                        </a:rPr>
                        <a:t>1</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tc>
                  <a:txBody>
                    <a:bodyPr/>
                    <a:lstStyle/>
                    <a:p>
                      <a:pPr>
                        <a:lnSpc>
                          <a:spcPct val="100000"/>
                        </a:lnSpc>
                      </a:pPr>
                      <a:r>
                        <a:rPr lang="en-US" sz="1500" b="0" strike="noStrike" spc="-1">
                          <a:solidFill>
                            <a:schemeClr val="dk1"/>
                          </a:solidFill>
                          <a:latin typeface="等线"/>
                        </a:rPr>
                        <a:t>ego vehicle</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tc>
                  <a:txBody>
                    <a:bodyPr/>
                    <a:lstStyle/>
                    <a:p>
                      <a:pPr>
                        <a:lnSpc>
                          <a:spcPct val="100000"/>
                        </a:lnSpc>
                      </a:pPr>
                      <a:r>
                        <a:rPr lang="en-US" sz="1500" b="1" strike="noStrike" spc="-1">
                          <a:solidFill>
                            <a:schemeClr val="dk1"/>
                          </a:solidFill>
                          <a:latin typeface="等线"/>
                        </a:rPr>
                        <a:t>0.8170</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extLst>
                  <a:ext uri="{0D108BD9-81ED-4DB2-BD59-A6C34878D82A}">
                    <a16:rowId xmlns:a16="http://schemas.microsoft.com/office/drawing/2014/main" val="10001"/>
                  </a:ext>
                </a:extLst>
              </a:tr>
              <a:tr h="427320">
                <a:tc>
                  <a:txBody>
                    <a:bodyPr/>
                    <a:lstStyle/>
                    <a:p>
                      <a:pPr>
                        <a:lnSpc>
                          <a:spcPct val="100000"/>
                        </a:lnSpc>
                      </a:pPr>
                      <a:r>
                        <a:rPr lang="en-US" sz="1500" b="0" strike="noStrike" spc="-1">
                          <a:solidFill>
                            <a:schemeClr val="dk1"/>
                          </a:solidFill>
                          <a:latin typeface="等线"/>
                        </a:rPr>
                        <a:t>7</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500" b="0" strike="noStrike" spc="-1">
                          <a:solidFill>
                            <a:schemeClr val="dk1"/>
                          </a:solidFill>
                          <a:latin typeface="等线"/>
                        </a:rPr>
                        <a:t>road</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500" b="1" strike="noStrike" spc="-1">
                          <a:solidFill>
                            <a:schemeClr val="dk1"/>
                          </a:solidFill>
                          <a:latin typeface="等线"/>
                        </a:rPr>
                        <a:t>0.8951</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2"/>
                  </a:ext>
                </a:extLst>
              </a:tr>
              <a:tr h="427320">
                <a:tc>
                  <a:txBody>
                    <a:bodyPr/>
                    <a:lstStyle/>
                    <a:p>
                      <a:pPr>
                        <a:lnSpc>
                          <a:spcPct val="100000"/>
                        </a:lnSpc>
                      </a:pPr>
                      <a:r>
                        <a:rPr lang="en-US" sz="1500" b="0" strike="noStrike" spc="-1">
                          <a:solidFill>
                            <a:schemeClr val="dk1"/>
                          </a:solidFill>
                          <a:latin typeface="等线"/>
                        </a:rPr>
                        <a:t>11</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500" b="0" strike="noStrike" spc="-1">
                          <a:solidFill>
                            <a:schemeClr val="dk1"/>
                          </a:solidFill>
                          <a:latin typeface="等线"/>
                        </a:rPr>
                        <a:t>building</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500" b="1" strike="noStrike" spc="-1">
                          <a:solidFill>
                            <a:schemeClr val="dk1"/>
                          </a:solidFill>
                          <a:latin typeface="等线"/>
                        </a:rPr>
                        <a:t>0.7786</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extLst>
                  <a:ext uri="{0D108BD9-81ED-4DB2-BD59-A6C34878D82A}">
                    <a16:rowId xmlns:a16="http://schemas.microsoft.com/office/drawing/2014/main" val="10003"/>
                  </a:ext>
                </a:extLst>
              </a:tr>
              <a:tr h="427320">
                <a:tc>
                  <a:txBody>
                    <a:bodyPr/>
                    <a:lstStyle/>
                    <a:p>
                      <a:pPr>
                        <a:lnSpc>
                          <a:spcPct val="100000"/>
                        </a:lnSpc>
                      </a:pPr>
                      <a:r>
                        <a:rPr lang="en-US" sz="1500" b="0" strike="noStrike" spc="-1">
                          <a:solidFill>
                            <a:schemeClr val="dk1"/>
                          </a:solidFill>
                          <a:latin typeface="等线"/>
                        </a:rPr>
                        <a:t>20</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500" b="0" strike="noStrike" spc="-1">
                          <a:solidFill>
                            <a:schemeClr val="dk1"/>
                          </a:solidFill>
                          <a:latin typeface="等线"/>
                        </a:rPr>
                        <a:t>traffic sign</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500" b="0" strike="noStrike" spc="-1">
                          <a:solidFill>
                            <a:schemeClr val="dk1"/>
                          </a:solidFill>
                          <a:latin typeface="等线"/>
                        </a:rPr>
                        <a:t>0.3951</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4"/>
                  </a:ext>
                </a:extLst>
              </a:tr>
              <a:tr h="427320">
                <a:tc>
                  <a:txBody>
                    <a:bodyPr/>
                    <a:lstStyle/>
                    <a:p>
                      <a:pPr>
                        <a:lnSpc>
                          <a:spcPct val="100000"/>
                        </a:lnSpc>
                      </a:pPr>
                      <a:r>
                        <a:rPr lang="en-US" sz="1500" b="0" strike="noStrike" spc="-1">
                          <a:solidFill>
                            <a:schemeClr val="dk1"/>
                          </a:solidFill>
                          <a:latin typeface="等线"/>
                        </a:rPr>
                        <a:t>21</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500" b="0" strike="noStrike" spc="-1">
                          <a:solidFill>
                            <a:schemeClr val="dk1"/>
                          </a:solidFill>
                          <a:latin typeface="等线"/>
                        </a:rPr>
                        <a:t>vegetation</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500" b="1" strike="noStrike" spc="-1">
                          <a:solidFill>
                            <a:schemeClr val="dk1"/>
                          </a:solidFill>
                          <a:latin typeface="等线"/>
                        </a:rPr>
                        <a:t>0.8210</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extLst>
                  <a:ext uri="{0D108BD9-81ED-4DB2-BD59-A6C34878D82A}">
                    <a16:rowId xmlns:a16="http://schemas.microsoft.com/office/drawing/2014/main" val="10005"/>
                  </a:ext>
                </a:extLst>
              </a:tr>
              <a:tr h="427320">
                <a:tc>
                  <a:txBody>
                    <a:bodyPr/>
                    <a:lstStyle/>
                    <a:p>
                      <a:pPr>
                        <a:lnSpc>
                          <a:spcPct val="100000"/>
                        </a:lnSpc>
                      </a:pPr>
                      <a:r>
                        <a:rPr lang="en-US" sz="1500" b="0" strike="noStrike" spc="-1">
                          <a:solidFill>
                            <a:schemeClr val="dk1"/>
                          </a:solidFill>
                          <a:latin typeface="等线"/>
                        </a:rPr>
                        <a:t>23</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500" b="0" strike="noStrike" spc="-1">
                          <a:solidFill>
                            <a:schemeClr val="dk1"/>
                          </a:solidFill>
                          <a:latin typeface="等线"/>
                        </a:rPr>
                        <a:t>sky</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500" b="1" strike="noStrike" spc="-1">
                          <a:solidFill>
                            <a:schemeClr val="dk1"/>
                          </a:solidFill>
                          <a:latin typeface="等线"/>
                        </a:rPr>
                        <a:t>0.8090</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6"/>
                  </a:ext>
                </a:extLst>
              </a:tr>
              <a:tr h="424080">
                <a:tc>
                  <a:txBody>
                    <a:bodyPr/>
                    <a:lstStyle/>
                    <a:p>
                      <a:pPr>
                        <a:lnSpc>
                          <a:spcPct val="100000"/>
                        </a:lnSpc>
                      </a:pPr>
                      <a:r>
                        <a:rPr lang="en-US" sz="1500" b="0" strike="noStrike" spc="-1">
                          <a:solidFill>
                            <a:schemeClr val="dk1"/>
                          </a:solidFill>
                          <a:latin typeface="等线"/>
                        </a:rPr>
                        <a:t>24</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500" b="0" strike="noStrike" spc="-1">
                          <a:solidFill>
                            <a:schemeClr val="dk1"/>
                          </a:solidFill>
                          <a:latin typeface="等线"/>
                        </a:rPr>
                        <a:t>person</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pPr>
                        <a:lnSpc>
                          <a:spcPct val="100000"/>
                        </a:lnSpc>
                      </a:pPr>
                      <a:r>
                        <a:rPr lang="en-US" sz="1500" b="0" strike="noStrike" spc="-1">
                          <a:solidFill>
                            <a:schemeClr val="dk1"/>
                          </a:solidFill>
                          <a:latin typeface="等线"/>
                        </a:rPr>
                        <a:t>0.4578</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extLst>
                  <a:ext uri="{0D108BD9-81ED-4DB2-BD59-A6C34878D82A}">
                    <a16:rowId xmlns:a16="http://schemas.microsoft.com/office/drawing/2014/main" val="10007"/>
                  </a:ext>
                </a:extLst>
              </a:tr>
            </a:tbl>
          </a:graphicData>
        </a:graphic>
      </p:graphicFrame>
      <p:graphicFrame>
        <p:nvGraphicFramePr>
          <p:cNvPr id="188" name="表格 1"/>
          <p:cNvGraphicFramePr/>
          <p:nvPr/>
        </p:nvGraphicFramePr>
        <p:xfrm>
          <a:off x="6965640" y="3102480"/>
          <a:ext cx="4458600" cy="3615840"/>
        </p:xfrm>
        <a:graphic>
          <a:graphicData uri="http://schemas.openxmlformats.org/drawingml/2006/table">
            <a:tbl>
              <a:tblPr/>
              <a:tblGrid>
                <a:gridCol w="1150920">
                  <a:extLst>
                    <a:ext uri="{9D8B030D-6E8A-4147-A177-3AD203B41FA5}">
                      <a16:colId xmlns:a16="http://schemas.microsoft.com/office/drawing/2014/main" val="20000"/>
                    </a:ext>
                  </a:extLst>
                </a:gridCol>
                <a:gridCol w="1900800">
                  <a:extLst>
                    <a:ext uri="{9D8B030D-6E8A-4147-A177-3AD203B41FA5}">
                      <a16:colId xmlns:a16="http://schemas.microsoft.com/office/drawing/2014/main" val="20001"/>
                    </a:ext>
                  </a:extLst>
                </a:gridCol>
                <a:gridCol w="1406880">
                  <a:extLst>
                    <a:ext uri="{9D8B030D-6E8A-4147-A177-3AD203B41FA5}">
                      <a16:colId xmlns:a16="http://schemas.microsoft.com/office/drawing/2014/main" val="20002"/>
                    </a:ext>
                  </a:extLst>
                </a:gridCol>
              </a:tblGrid>
              <a:tr h="599400">
                <a:tc>
                  <a:txBody>
                    <a:bodyPr/>
                    <a:lstStyle/>
                    <a:p>
                      <a:pPr>
                        <a:lnSpc>
                          <a:spcPct val="100000"/>
                        </a:lnSpc>
                      </a:pPr>
                      <a:r>
                        <a:rPr lang="en-US" sz="1500" b="1" strike="noStrike" spc="-1">
                          <a:solidFill>
                            <a:schemeClr val="lt1"/>
                          </a:solidFill>
                          <a:latin typeface="等线"/>
                        </a:rPr>
                        <a:t>Label ID</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a:lnSpc>
                          <a:spcPct val="100000"/>
                        </a:lnSpc>
                      </a:pPr>
                      <a:r>
                        <a:rPr lang="en-US" sz="1500" b="1" strike="noStrike" spc="-1">
                          <a:solidFill>
                            <a:schemeClr val="lt1"/>
                          </a:solidFill>
                          <a:latin typeface="等线"/>
                        </a:rPr>
                        <a:t>Object Type</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lstStyle/>
                    <a:p>
                      <a:pPr>
                        <a:lnSpc>
                          <a:spcPct val="100000"/>
                        </a:lnSpc>
                      </a:pPr>
                      <a:r>
                        <a:rPr lang="en-US" sz="1500" b="1" strike="noStrike" spc="-1">
                          <a:solidFill>
                            <a:schemeClr val="lt1"/>
                          </a:solidFill>
                          <a:latin typeface="等线"/>
                        </a:rPr>
                        <a:t>IoU</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extLst>
                  <a:ext uri="{0D108BD9-81ED-4DB2-BD59-A6C34878D82A}">
                    <a16:rowId xmlns:a16="http://schemas.microsoft.com/office/drawing/2014/main" val="10000"/>
                  </a:ext>
                </a:extLst>
              </a:tr>
              <a:tr h="430560">
                <a:tc>
                  <a:txBody>
                    <a:bodyPr/>
                    <a:lstStyle/>
                    <a:p>
                      <a:pPr>
                        <a:lnSpc>
                          <a:spcPct val="100000"/>
                        </a:lnSpc>
                      </a:pPr>
                      <a:r>
                        <a:rPr lang="en-US" sz="1500" b="0" strike="noStrike" spc="-1">
                          <a:solidFill>
                            <a:schemeClr val="dk1"/>
                          </a:solidFill>
                          <a:latin typeface="等线"/>
                        </a:rPr>
                        <a:t>13</a:t>
                      </a:r>
                      <a:endParaRPr lang="en-US" sz="1500" b="0" strike="noStrike" spc="-1">
                        <a:solidFill>
                          <a:schemeClr val="dk1"/>
                        </a:solidFill>
                        <a:latin typeface="等线"/>
                        <a:ea typeface="DejaVu Sans"/>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tc>
                  <a:txBody>
                    <a:bodyPr/>
                    <a:lstStyle/>
                    <a:p>
                      <a:pPr>
                        <a:lnSpc>
                          <a:spcPct val="100000"/>
                        </a:lnSpc>
                      </a:pPr>
                      <a:r>
                        <a:rPr lang="en-US" sz="1500" b="0" strike="noStrike" spc="-1">
                          <a:solidFill>
                            <a:schemeClr val="dk1"/>
                          </a:solidFill>
                          <a:latin typeface="等线"/>
                        </a:rPr>
                        <a:t>road</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tc>
                  <a:txBody>
                    <a:bodyPr/>
                    <a:lstStyle/>
                    <a:p>
                      <a:pPr>
                        <a:lnSpc>
                          <a:spcPct val="100000"/>
                        </a:lnSpc>
                      </a:pPr>
                      <a:r>
                        <a:rPr lang="en-US" sz="1500" b="1" strike="noStrike" spc="-1">
                          <a:solidFill>
                            <a:schemeClr val="dk1"/>
                          </a:solidFill>
                          <a:latin typeface="等线"/>
                        </a:rPr>
                        <a:t>0.6534</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9"/>
                    </a:solidFill>
                  </a:tcPr>
                </a:tc>
                <a:extLst>
                  <a:ext uri="{0D108BD9-81ED-4DB2-BD59-A6C34878D82A}">
                    <a16:rowId xmlns:a16="http://schemas.microsoft.com/office/drawing/2014/main" val="10001"/>
                  </a:ext>
                </a:extLst>
              </a:tr>
              <a:tr h="430560">
                <a:tc>
                  <a:txBody>
                    <a:bodyPr/>
                    <a:lstStyle/>
                    <a:p>
                      <a:r>
                        <a:rPr lang="en-US" sz="1500" b="0" strike="noStrike" spc="-1">
                          <a:solidFill>
                            <a:schemeClr val="dk1"/>
                          </a:solidFill>
                          <a:latin typeface="等线"/>
                        </a:rPr>
                        <a:t>17</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500" b="0" strike="noStrike" spc="-1">
                          <a:solidFill>
                            <a:schemeClr val="dk1"/>
                          </a:solidFill>
                          <a:latin typeface="等线"/>
                        </a:rPr>
                        <a:t>building</a:t>
                      </a:r>
                      <a:endParaRPr lang="en-US" sz="15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r>
                        <a:rPr lang="en-US" sz="1500" b="0" strike="noStrike" spc="-1">
                          <a:solidFill>
                            <a:schemeClr val="dk1"/>
                          </a:solidFill>
                          <a:latin typeface="等线"/>
                        </a:rPr>
                        <a:t>0.5586</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2"/>
                  </a:ext>
                </a:extLst>
              </a:tr>
              <a:tr h="430560">
                <a:tc>
                  <a:txBody>
                    <a:bodyPr/>
                    <a:lstStyle/>
                    <a:p>
                      <a:r>
                        <a:rPr lang="en-US" sz="1500" b="0" strike="noStrike" spc="-1">
                          <a:solidFill>
                            <a:schemeClr val="dk1"/>
                          </a:solidFill>
                          <a:latin typeface="等线"/>
                        </a:rPr>
                        <a:t>19</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a:noFill/>
                    </a:lnB>
                    <a:solidFill>
                      <a:srgbClr val="CFD5E9"/>
                    </a:solidFill>
                  </a:tcPr>
                </a:tc>
                <a:tc>
                  <a:txBody>
                    <a:bodyPr/>
                    <a:lstStyle/>
                    <a:p>
                      <a:r>
                        <a:rPr lang="en-US" sz="1500" b="0" strike="noStrike" spc="-1">
                          <a:solidFill>
                            <a:schemeClr val="dk1"/>
                          </a:solidFill>
                          <a:latin typeface="等线"/>
                        </a:rPr>
                        <a:t>person</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a:noFill/>
                    </a:lnB>
                    <a:solidFill>
                      <a:srgbClr val="CFD5E9"/>
                    </a:solidFill>
                  </a:tcPr>
                </a:tc>
                <a:tc>
                  <a:txBody>
                    <a:bodyPr/>
                    <a:lstStyle/>
                    <a:p>
                      <a:r>
                        <a:rPr lang="en-US" sz="1500" b="0" strike="noStrike" spc="-1">
                          <a:solidFill>
                            <a:schemeClr val="dk1"/>
                          </a:solidFill>
                          <a:latin typeface="等线"/>
                        </a:rPr>
                        <a:t>0.0805</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extLst>
                  <a:ext uri="{0D108BD9-81ED-4DB2-BD59-A6C34878D82A}">
                    <a16:rowId xmlns:a16="http://schemas.microsoft.com/office/drawing/2014/main" val="10003"/>
                  </a:ext>
                </a:extLst>
              </a:tr>
              <a:tr h="430560">
                <a:tc>
                  <a:txBody>
                    <a:bodyPr/>
                    <a:lstStyle/>
                    <a:p>
                      <a:r>
                        <a:rPr lang="en-US" sz="1500" b="0" strike="noStrike" spc="-1">
                          <a:solidFill>
                            <a:schemeClr val="dk1"/>
                          </a:solidFill>
                          <a:latin typeface="等线"/>
                          <a:ea typeface="Noto Sans CJK SC"/>
                        </a:rPr>
                        <a:t>27</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noFill/>
                      <a:prstDash val="solid"/>
                    </a:lnT>
                    <a:lnB w="12240">
                      <a:solidFill>
                        <a:srgbClr val="FFFFFF"/>
                      </a:solidFill>
                      <a:prstDash val="solid"/>
                    </a:lnB>
                    <a:solidFill>
                      <a:srgbClr val="E8EBF4"/>
                    </a:solidFill>
                  </a:tcPr>
                </a:tc>
                <a:tc>
                  <a:txBody>
                    <a:bodyPr/>
                    <a:lstStyle/>
                    <a:p>
                      <a:r>
                        <a:rPr lang="en-US" sz="1500" b="0" strike="noStrike" spc="-1">
                          <a:solidFill>
                            <a:schemeClr val="dk1"/>
                          </a:solidFill>
                          <a:latin typeface="等线"/>
                          <a:ea typeface="Noto Sans CJK SC"/>
                        </a:rPr>
                        <a:t>sky</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noFill/>
                      <a:prstDash val="solid"/>
                    </a:lnT>
                    <a:lnB w="12240">
                      <a:solidFill>
                        <a:srgbClr val="FFFFFF"/>
                      </a:solidFill>
                      <a:prstDash val="solid"/>
                    </a:lnB>
                    <a:solidFill>
                      <a:srgbClr val="E8EBF4"/>
                    </a:solidFill>
                  </a:tcPr>
                </a:tc>
                <a:tc>
                  <a:txBody>
                    <a:bodyPr/>
                    <a:lstStyle/>
                    <a:p>
                      <a:r>
                        <a:rPr lang="en-US" sz="1500" b="1" strike="noStrike" spc="-1">
                          <a:solidFill>
                            <a:schemeClr val="dk1"/>
                          </a:solidFill>
                          <a:latin typeface="等线"/>
                          <a:ea typeface="Noto Sans CJK SC"/>
                        </a:rPr>
                        <a:t>0.9142</a:t>
                      </a:r>
                      <a:endParaRPr lang="en-US" sz="15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4"/>
                  </a:ext>
                </a:extLst>
              </a:tr>
              <a:tr h="430560">
                <a:tc>
                  <a:txBody>
                    <a:bodyPr/>
                    <a:lstStyle/>
                    <a:p>
                      <a:r>
                        <a:rPr lang="en-US" sz="1500" b="0" strike="noStrike" spc="-1">
                          <a:solidFill>
                            <a:schemeClr val="dk1"/>
                          </a:solidFill>
                          <a:latin typeface="等线"/>
                          <a:ea typeface="Noto Sans CJK SC"/>
                        </a:rPr>
                        <a:t>30</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r>
                        <a:rPr lang="en-US" sz="1500" b="0" strike="noStrike" spc="-1">
                          <a:solidFill>
                            <a:schemeClr val="dk1"/>
                          </a:solidFill>
                          <a:latin typeface="等线"/>
                          <a:ea typeface="Noto Sans CJK SC"/>
                        </a:rPr>
                        <a:t>vegetation</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r>
                        <a:rPr lang="en-US" sz="1500" b="1" strike="noStrike" spc="-1">
                          <a:solidFill>
                            <a:schemeClr val="dk1"/>
                          </a:solidFill>
                          <a:latin typeface="等线"/>
                          <a:ea typeface="Noto Sans CJK SC"/>
                        </a:rPr>
                        <a:t>0.6613</a:t>
                      </a:r>
                      <a:endParaRPr lang="en-US" sz="15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extLst>
                  <a:ext uri="{0D108BD9-81ED-4DB2-BD59-A6C34878D82A}">
                    <a16:rowId xmlns:a16="http://schemas.microsoft.com/office/drawing/2014/main" val="10005"/>
                  </a:ext>
                </a:extLst>
              </a:tr>
              <a:tr h="430560">
                <a:tc>
                  <a:txBody>
                    <a:bodyPr/>
                    <a:lstStyle/>
                    <a:p>
                      <a:pPr>
                        <a:lnSpc>
                          <a:spcPct val="100000"/>
                        </a:lnSpc>
                      </a:pPr>
                      <a:r>
                        <a:rPr lang="en-US" sz="1500" b="0" strike="noStrike" spc="-1">
                          <a:solidFill>
                            <a:srgbClr val="000000"/>
                          </a:solidFill>
                          <a:latin typeface="等线"/>
                          <a:ea typeface="Noto Sans CJK SC"/>
                        </a:rPr>
                        <a:t>55</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500" b="0" strike="noStrike" spc="-1">
                          <a:solidFill>
                            <a:srgbClr val="000000"/>
                          </a:solidFill>
                          <a:latin typeface="等线"/>
                          <a:ea typeface="Noto Sans CJK SC"/>
                        </a:rPr>
                        <a:t>car</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tc>
                  <a:txBody>
                    <a:bodyPr/>
                    <a:lstStyle/>
                    <a:p>
                      <a:pPr>
                        <a:lnSpc>
                          <a:spcPct val="100000"/>
                        </a:lnSpc>
                      </a:pPr>
                      <a:r>
                        <a:rPr lang="en-US" sz="1500" b="0" strike="noStrike" spc="-1">
                          <a:solidFill>
                            <a:srgbClr val="000000"/>
                          </a:solidFill>
                          <a:latin typeface="等线"/>
                          <a:ea typeface="Noto Sans CJK SC"/>
                        </a:rPr>
                        <a:t>0.5186</a:t>
                      </a:r>
                      <a:endParaRPr lang="en-US" sz="15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a:solidFill>
                        <a:srgbClr val="FFFFFF"/>
                      </a:solidFill>
                      <a:prstDash val="solid"/>
                    </a:lnT>
                    <a:lnB w="12240">
                      <a:solidFill>
                        <a:srgbClr val="FFFFFF"/>
                      </a:solidFill>
                      <a:prstDash val="solid"/>
                    </a:lnB>
                    <a:solidFill>
                      <a:srgbClr val="E8EBF4"/>
                    </a:solidFill>
                  </a:tcPr>
                </a:tc>
                <a:extLst>
                  <a:ext uri="{0D108BD9-81ED-4DB2-BD59-A6C34878D82A}">
                    <a16:rowId xmlns:a16="http://schemas.microsoft.com/office/drawing/2014/main" val="10006"/>
                  </a:ext>
                </a:extLst>
              </a:tr>
              <a:tr h="433080">
                <a:tc>
                  <a:txBody>
                    <a:bodyPr/>
                    <a:lstStyle/>
                    <a:p>
                      <a:r>
                        <a:rPr lang="en-US" sz="1500" b="0" strike="noStrike" spc="-1">
                          <a:solidFill>
                            <a:srgbClr val="000000"/>
                          </a:solidFill>
                          <a:latin typeface="等线"/>
                          <a:ea typeface="Noto Sans CJK SC"/>
                        </a:rPr>
                        <a:t>64</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r>
                        <a:rPr lang="en-US" sz="1500" b="0" strike="noStrike" spc="-1">
                          <a:solidFill>
                            <a:srgbClr val="000000"/>
                          </a:solidFill>
                          <a:latin typeface="等线"/>
                          <a:ea typeface="Noto Sans CJK SC"/>
                        </a:rPr>
                        <a:t>ego vehicle</a:t>
                      </a:r>
                      <a:endParaRPr lang="en-US" sz="15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tc>
                  <a:txBody>
                    <a:bodyPr/>
                    <a:lstStyle/>
                    <a:p>
                      <a:r>
                        <a:rPr lang="en-US" sz="1500" b="0" strike="noStrike" spc="-1">
                          <a:solidFill>
                            <a:srgbClr val="000000"/>
                          </a:solidFill>
                          <a:latin typeface="等线"/>
                          <a:ea typeface="Noto Sans CJK SC"/>
                        </a:rPr>
                        <a:t>0.5917</a:t>
                      </a:r>
                      <a:endParaRPr lang="en-US" sz="15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a:solidFill>
                        <a:srgbClr val="FFFFFF"/>
                      </a:solidFill>
                      <a:prstDash val="solid"/>
                    </a:lnT>
                    <a:lnB w="12240">
                      <a:solidFill>
                        <a:srgbClr val="FFFFFF"/>
                      </a:solidFill>
                      <a:prstDash val="solid"/>
                    </a:lnB>
                    <a:solidFill>
                      <a:srgbClr val="CFD5E9"/>
                    </a:solidFill>
                  </a:tcPr>
                </a:tc>
                <a:extLst>
                  <a:ext uri="{0D108BD9-81ED-4DB2-BD59-A6C34878D82A}">
                    <a16:rowId xmlns:a16="http://schemas.microsoft.com/office/drawing/2014/main" val="10007"/>
                  </a:ext>
                </a:extLst>
              </a:tr>
            </a:tbl>
          </a:graphicData>
        </a:graphic>
      </p:graphicFrame>
      <p:sp>
        <p:nvSpPr>
          <p:cNvPr id="189" name="文本框 21"/>
          <p:cNvSpPr/>
          <p:nvPr/>
        </p:nvSpPr>
        <p:spPr>
          <a:xfrm>
            <a:off x="6906600" y="1641240"/>
            <a:ext cx="3651840" cy="155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Mapillary Dataset</a:t>
            </a:r>
            <a:endParaRPr kumimoji="0" lang="en-US" sz="18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500" b="0" i="0" u="none" strike="noStrike" kern="1200" cap="none" spc="-1" normalizeH="0" baseline="0" noProof="0">
                <a:ln>
                  <a:noFill/>
                </a:ln>
                <a:solidFill>
                  <a:srgbClr val="002060"/>
                </a:solidFill>
                <a:effectLst/>
                <a:uLnTx/>
                <a:uFillTx/>
                <a:latin typeface="微软雅黑"/>
                <a:ea typeface="微软雅黑"/>
              </a:rPr>
              <a:t>Pixel-Level Accuracy: 0.7498</a:t>
            </a:r>
            <a:endParaRPr kumimoji="0" lang="en-US" sz="15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500" b="0" i="0" u="none" strike="noStrike" kern="1200" cap="none" spc="-1" normalizeH="0" baseline="0" noProof="0">
              <a:ln>
                <a:noFill/>
              </a:ln>
              <a:solidFill>
                <a:srgbClr val="000000"/>
              </a:solidFill>
              <a:effectLst/>
              <a:uLnTx/>
              <a:uFillTx/>
              <a:latin typeface="Arial"/>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0" y="127800"/>
            <a:ext cx="12191400" cy="578880"/>
          </a:xfrm>
          <a:prstGeom prst="rect">
            <a:avLst/>
          </a:prstGeom>
          <a:noFill/>
          <a:ln w="0">
            <a:noFill/>
          </a:ln>
        </p:spPr>
        <p:txBody>
          <a:bodyPr lIns="0" tIns="0" rIns="0" bIns="0" anchor="ctr">
            <a:normAutofit/>
          </a:bodyPr>
          <a:lstStyle/>
          <a:p>
            <a:pPr indent="0" algn="ctr">
              <a:lnSpc>
                <a:spcPct val="90000"/>
              </a:lnSpc>
              <a:buNone/>
              <a:tabLst>
                <a:tab pos="0" algn="l"/>
              </a:tabLst>
            </a:pPr>
            <a:r>
              <a:rPr lang="en-US" sz="3100" b="1" strike="noStrike" spc="-1" dirty="0">
                <a:solidFill>
                  <a:srgbClr val="002060"/>
                </a:solidFill>
                <a:latin typeface="Times New Roman"/>
                <a:ea typeface="微软雅黑"/>
              </a:rPr>
              <a:t>Proposed Method I</a:t>
            </a:r>
            <a:endParaRPr lang="en-US" sz="3100" b="0" strike="noStrike" spc="-1" dirty="0">
              <a:solidFill>
                <a:srgbClr val="000000"/>
              </a:solidFill>
              <a:latin typeface="Arial"/>
            </a:endParaRPr>
          </a:p>
        </p:txBody>
      </p:sp>
      <p:sp>
        <p:nvSpPr>
          <p:cNvPr id="191" name="矩形 9"/>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192" name="文本框 16"/>
          <p:cNvSpPr/>
          <p:nvPr/>
        </p:nvSpPr>
        <p:spPr>
          <a:xfrm>
            <a:off x="354240" y="112032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2060"/>
                </a:solidFill>
                <a:effectLst/>
                <a:uLnTx/>
                <a:uFillTx/>
                <a:latin typeface="微软雅黑"/>
                <a:ea typeface="微软雅黑"/>
              </a:rPr>
              <a:t>Model Performance on SUSTech Dataset</a:t>
            </a:r>
            <a:endParaRPr kumimoji="0" lang="en-US" sz="1800" b="1" i="0" u="none" strike="noStrike" kern="1200" cap="none" spc="-1" normalizeH="0" baseline="0" noProof="0">
              <a:ln>
                <a:noFill/>
              </a:ln>
              <a:solidFill>
                <a:srgbClr val="000000"/>
              </a:solidFill>
              <a:effectLst/>
              <a:uLnTx/>
              <a:uFillTx/>
              <a:latin typeface="Arial"/>
            </a:endParaRPr>
          </a:p>
        </p:txBody>
      </p:sp>
      <p:sp>
        <p:nvSpPr>
          <p:cNvPr id="193" name="文本框 17"/>
          <p:cNvSpPr/>
          <p:nvPr/>
        </p:nvSpPr>
        <p:spPr>
          <a:xfrm>
            <a:off x="462600" y="164124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002060"/>
                </a:solidFill>
                <a:effectLst/>
                <a:uLnTx/>
                <a:uFillTx/>
                <a:latin typeface="微软雅黑"/>
                <a:ea typeface="微软雅黑"/>
              </a:rPr>
              <a:t>Cityscapes Dataset </a:t>
            </a:r>
            <a:endParaRPr kumimoji="0" lang="en-US" sz="1800" b="0" i="0" u="none" strike="noStrike" kern="1200" cap="none" spc="-1" normalizeH="0" baseline="0" noProof="0">
              <a:ln>
                <a:noFill/>
              </a:ln>
              <a:solidFill>
                <a:srgbClr val="000000"/>
              </a:solidFill>
              <a:effectLst/>
              <a:uLnTx/>
              <a:uFillTx/>
              <a:latin typeface="Arial"/>
            </a:endParaRPr>
          </a:p>
        </p:txBody>
      </p:sp>
      <p:sp>
        <p:nvSpPr>
          <p:cNvPr id="194" name="文本框 24"/>
          <p:cNvSpPr/>
          <p:nvPr/>
        </p:nvSpPr>
        <p:spPr>
          <a:xfrm>
            <a:off x="462600" y="1641240"/>
            <a:ext cx="3651840" cy="155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2060"/>
                </a:solidFill>
                <a:effectLst/>
                <a:uLnTx/>
                <a:uFillTx/>
                <a:latin typeface="微软雅黑"/>
                <a:ea typeface="微软雅黑"/>
              </a:rPr>
              <a:t>Cityscapes Dataset</a:t>
            </a:r>
            <a:endParaRPr kumimoji="0" lang="en-US" sz="1800" b="0" i="0" u="none" strike="noStrike" kern="1200" cap="none" spc="-1" normalizeH="0" baseline="0" noProof="0" dirty="0">
              <a:ln>
                <a:noFill/>
              </a:ln>
              <a:solidFill>
                <a:srgbClr val="000000"/>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500" b="0" i="0" u="none" strike="noStrike" kern="1200" cap="none" spc="-1" normalizeH="0" baseline="0" noProof="0" dirty="0">
                <a:ln>
                  <a:noFill/>
                </a:ln>
                <a:solidFill>
                  <a:srgbClr val="002060"/>
                </a:solidFill>
                <a:effectLst/>
                <a:uLnTx/>
                <a:uFillTx/>
                <a:latin typeface="微软雅黑"/>
                <a:ea typeface="微软雅黑"/>
              </a:rPr>
              <a:t>Pixel-Level Accuracy: 0.620</a:t>
            </a:r>
            <a:r>
              <a:rPr lang="en-US" sz="1500" spc="-1" dirty="0">
                <a:solidFill>
                  <a:srgbClr val="002060"/>
                </a:solidFill>
                <a:latin typeface="微软雅黑"/>
                <a:ea typeface="微软雅黑"/>
              </a:rPr>
              <a:t>7</a:t>
            </a:r>
            <a:endParaRPr kumimoji="0" lang="en-US" sz="1500" b="0" i="0" u="none" strike="noStrike" kern="1200" cap="none" spc="-1" normalizeH="0" baseline="0" noProof="0" dirty="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500" b="0" i="0" u="none" strike="noStrike" kern="1200" cap="none" spc="-1" normalizeH="0" baseline="0" noProof="0" dirty="0">
              <a:ln>
                <a:noFill/>
              </a:ln>
              <a:solidFill>
                <a:srgbClr val="000000"/>
              </a:solidFill>
              <a:effectLst/>
              <a:uLnTx/>
              <a:uFillTx/>
              <a:latin typeface="Arial"/>
            </a:endParaRPr>
          </a:p>
        </p:txBody>
      </p:sp>
      <p:sp>
        <p:nvSpPr>
          <p:cNvPr id="195" name="文本框 25"/>
          <p:cNvSpPr/>
          <p:nvPr/>
        </p:nvSpPr>
        <p:spPr>
          <a:xfrm>
            <a:off x="5934600" y="1641240"/>
            <a:ext cx="3651840" cy="155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err="1">
                <a:ln>
                  <a:noFill/>
                </a:ln>
                <a:solidFill>
                  <a:srgbClr val="002060"/>
                </a:solidFill>
                <a:effectLst/>
                <a:uLnTx/>
                <a:uFillTx/>
                <a:latin typeface="微软雅黑"/>
                <a:ea typeface="微软雅黑"/>
              </a:rPr>
              <a:t>Mapillary</a:t>
            </a:r>
            <a:r>
              <a:rPr kumimoji="0" lang="en-US" sz="1800" b="0" i="0" u="none" strike="noStrike" kern="1200" cap="none" spc="-1" normalizeH="0" baseline="0" noProof="0" dirty="0">
                <a:ln>
                  <a:noFill/>
                </a:ln>
                <a:solidFill>
                  <a:srgbClr val="002060"/>
                </a:solidFill>
                <a:effectLst/>
                <a:uLnTx/>
                <a:uFillTx/>
                <a:latin typeface="微软雅黑"/>
                <a:ea typeface="微软雅黑"/>
              </a:rPr>
              <a:t> Dataset</a:t>
            </a:r>
            <a:endParaRPr kumimoji="0" lang="en-US" sz="1800" b="0" i="0" u="none" strike="noStrike" kern="1200" cap="none" spc="-1" normalizeH="0" baseline="0" noProof="0" dirty="0">
              <a:ln>
                <a:noFill/>
              </a:ln>
              <a:solidFill>
                <a:srgbClr val="000000"/>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dirty="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500" b="0" i="0" u="none" strike="noStrike" kern="1200" cap="none" spc="-1" normalizeH="0" baseline="0" noProof="0" dirty="0">
                <a:ln>
                  <a:noFill/>
                </a:ln>
                <a:solidFill>
                  <a:srgbClr val="002060"/>
                </a:solidFill>
                <a:effectLst/>
                <a:uLnTx/>
                <a:uFillTx/>
                <a:latin typeface="微软雅黑"/>
                <a:ea typeface="微软雅黑"/>
              </a:rPr>
              <a:t>Pixel-Level Accuracy: 0.7144</a:t>
            </a:r>
            <a:endParaRPr kumimoji="0" lang="en-US" sz="1500" b="0" i="0" u="none" strike="noStrike" kern="1200" cap="none" spc="-1" normalizeH="0" baseline="0" noProof="0" dirty="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500" b="0" i="0" u="none" strike="noStrike" kern="1200" cap="none" spc="-1" normalizeH="0" baseline="0" noProof="0" dirty="0">
              <a:ln>
                <a:noFill/>
              </a:ln>
              <a:solidFill>
                <a:srgbClr val="000000"/>
              </a:solidFill>
              <a:effectLst/>
              <a:uLnTx/>
              <a:uFillTx/>
              <a:latin typeface="Arial"/>
            </a:endParaRPr>
          </a:p>
        </p:txBody>
      </p:sp>
      <p:pic>
        <p:nvPicPr>
          <p:cNvPr id="196" name="图片 195"/>
          <p:cNvPicPr/>
          <p:nvPr/>
        </p:nvPicPr>
        <p:blipFill>
          <a:blip r:embed="rId3"/>
          <a:stretch/>
        </p:blipFill>
        <p:spPr>
          <a:xfrm>
            <a:off x="3200400" y="1627920"/>
            <a:ext cx="2514600" cy="5001480"/>
          </a:xfrm>
          <a:prstGeom prst="rect">
            <a:avLst/>
          </a:prstGeom>
          <a:ln w="0">
            <a:noFill/>
          </a:ln>
        </p:spPr>
      </p:pic>
      <p:pic>
        <p:nvPicPr>
          <p:cNvPr id="197" name="图片 196"/>
          <p:cNvPicPr/>
          <p:nvPr/>
        </p:nvPicPr>
        <p:blipFill>
          <a:blip r:embed="rId4"/>
          <a:stretch/>
        </p:blipFill>
        <p:spPr>
          <a:xfrm>
            <a:off x="8951400" y="1509840"/>
            <a:ext cx="2628360" cy="5227560"/>
          </a:xfrm>
          <a:prstGeom prst="rect">
            <a:avLst/>
          </a:prstGeom>
          <a:ln w="0">
            <a:noFill/>
          </a:ln>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43550" y="127416"/>
            <a:ext cx="1918780"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Outline</a:t>
            </a:r>
          </a:p>
        </p:txBody>
      </p:sp>
      <p:sp>
        <p:nvSpPr>
          <p:cNvPr id="12" name="标题 1"/>
          <p:cNvSpPr txBox="1"/>
          <p:nvPr/>
        </p:nvSpPr>
        <p:spPr>
          <a:xfrm>
            <a:off x="966054" y="853775"/>
            <a:ext cx="8154991" cy="5150449"/>
          </a:xfrm>
          <a:prstGeom prst="rect">
            <a:avLst/>
          </a:prstGeom>
        </p:spPr>
        <p:txBody>
          <a:bodyPr vert="horz" wrap="square"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200000"/>
              </a:lnSpc>
              <a:buFont typeface="Arial" panose="020B0604020202020204" pitchFamily="34" charset="0"/>
              <a:buChar char="•"/>
            </a:pPr>
            <a:r>
              <a:rPr lang="en-US" altLang="zh-CN" sz="2400" b="1" dirty="0">
                <a:latin typeface="Times New Roman" panose="02020603050405020304" charset="0"/>
                <a:ea typeface="微软雅黑" panose="020B0503020204020204" pitchFamily="34" charset="-122"/>
                <a:cs typeface="Times New Roman" panose="02020603050405020304" charset="0"/>
              </a:rPr>
              <a:t>Background and Motivation</a:t>
            </a:r>
          </a:p>
          <a:p>
            <a:pPr marL="571500" indent="-571500" algn="l">
              <a:lnSpc>
                <a:spcPct val="200000"/>
              </a:lnSpc>
              <a:buFont typeface="Arial" panose="020B0604020202020204" pitchFamily="34" charset="0"/>
              <a:buChar char="•"/>
            </a:pPr>
            <a:r>
              <a:rPr lang="en-US" altLang="zh-CN" sz="2400" b="1" dirty="0">
                <a:latin typeface="Times New Roman" panose="02020603050405020304" charset="0"/>
                <a:ea typeface="微软雅黑" panose="020B0503020204020204" pitchFamily="34" charset="-122"/>
                <a:cs typeface="Times New Roman" panose="02020603050405020304" charset="0"/>
              </a:rPr>
              <a:t>Existing Methods</a:t>
            </a:r>
          </a:p>
          <a:p>
            <a:pPr marL="571500" indent="-571500" algn="l">
              <a:lnSpc>
                <a:spcPct val="200000"/>
              </a:lnSpc>
              <a:buFont typeface="Arial" panose="020B0604020202020204" pitchFamily="34" charset="0"/>
              <a:buChar char="•"/>
            </a:pPr>
            <a:r>
              <a:rPr lang="en-US" altLang="zh-CN" sz="2400" b="1" dirty="0">
                <a:latin typeface="Times New Roman" panose="02020603050405020304" charset="0"/>
                <a:ea typeface="微软雅黑" panose="020B0503020204020204" pitchFamily="34" charset="-122"/>
                <a:cs typeface="Times New Roman" panose="02020603050405020304" charset="0"/>
              </a:rPr>
              <a:t>System up and Problem statement</a:t>
            </a:r>
          </a:p>
          <a:p>
            <a:pPr marL="571500" indent="-571500" algn="l">
              <a:lnSpc>
                <a:spcPct val="200000"/>
              </a:lnSpc>
              <a:buFont typeface="Arial" panose="020B0604020202020204" pitchFamily="34" charset="0"/>
              <a:buChar char="•"/>
            </a:pPr>
            <a:r>
              <a:rPr lang="en-US" altLang="zh-CN" sz="2400" b="1" dirty="0">
                <a:latin typeface="Times New Roman" panose="02020603050405020304" charset="0"/>
                <a:ea typeface="微软雅黑" panose="020B0503020204020204" pitchFamily="34" charset="-122"/>
                <a:cs typeface="Times New Roman" panose="02020603050405020304" charset="0"/>
              </a:rPr>
              <a:t>Proposed Method I and Results</a:t>
            </a:r>
          </a:p>
          <a:p>
            <a:pPr marL="571500" indent="-571500" algn="l">
              <a:lnSpc>
                <a:spcPct val="200000"/>
              </a:lnSpc>
              <a:buFont typeface="Arial" panose="020B0604020202020204" pitchFamily="34" charset="0"/>
              <a:buChar char="•"/>
            </a:pPr>
            <a:r>
              <a:rPr lang="en-US" altLang="zh-CN" sz="2400" b="1" dirty="0">
                <a:latin typeface="Times New Roman" panose="02020603050405020304" charset="0"/>
                <a:ea typeface="微软雅黑" panose="020B0503020204020204" pitchFamily="34" charset="-122"/>
                <a:cs typeface="Times New Roman" panose="02020603050405020304" charset="0"/>
              </a:rPr>
              <a:t>Proposed Method II and Results</a:t>
            </a:r>
          </a:p>
          <a:p>
            <a:pPr marL="571500" indent="-571500" algn="l">
              <a:lnSpc>
                <a:spcPct val="200000"/>
              </a:lnSpc>
              <a:buFont typeface="Arial" panose="020B0604020202020204" pitchFamily="34" charset="0"/>
              <a:buChar char="•"/>
            </a:pPr>
            <a:r>
              <a:rPr lang="en-US" altLang="zh-CN" sz="2400" b="1" dirty="0">
                <a:latin typeface="Times New Roman" panose="02020603050405020304" charset="0"/>
                <a:ea typeface="微软雅黑" panose="020B0503020204020204" pitchFamily="34" charset="-122"/>
                <a:cs typeface="Times New Roman" panose="02020603050405020304" charset="0"/>
              </a:rPr>
              <a:t>Comparison and Discussion</a:t>
            </a:r>
          </a:p>
          <a:p>
            <a:pPr marL="571500" indent="-571500" algn="l">
              <a:lnSpc>
                <a:spcPct val="200000"/>
              </a:lnSpc>
              <a:buFont typeface="Arial" panose="020B0604020202020204" pitchFamily="34" charset="0"/>
              <a:buChar char="•"/>
            </a:pPr>
            <a:r>
              <a:rPr lang="en-US" altLang="zh-CN" sz="2400" b="1" dirty="0">
                <a:latin typeface="Times New Roman" panose="02020603050405020304" charset="0"/>
                <a:ea typeface="微软雅黑" panose="020B0503020204020204" pitchFamily="34" charset="-122"/>
                <a:cs typeface="Times New Roman" panose="02020603050405020304" charset="0"/>
              </a:rPr>
              <a:t>Reference</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2"/>
          <a:srcRect l="21146" t="9697" r="22583" b="12705"/>
          <a:stretch>
            <a:fillRect/>
          </a:stretch>
        </p:blipFill>
        <p:spPr>
          <a:xfrm>
            <a:off x="10811510" y="5556250"/>
            <a:ext cx="1028700" cy="1020445"/>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0" y="127800"/>
            <a:ext cx="12191400" cy="578880"/>
          </a:xfrm>
          <a:prstGeom prst="rect">
            <a:avLst/>
          </a:prstGeom>
          <a:noFill/>
          <a:ln w="0">
            <a:noFill/>
          </a:ln>
        </p:spPr>
        <p:txBody>
          <a:bodyPr lIns="0" tIns="0" rIns="0" bIns="0" anchor="ctr">
            <a:normAutofit/>
          </a:bodyPr>
          <a:lstStyle/>
          <a:p>
            <a:pPr indent="0" algn="ctr">
              <a:lnSpc>
                <a:spcPct val="90000"/>
              </a:lnSpc>
              <a:buNone/>
              <a:tabLst>
                <a:tab pos="0" algn="l"/>
              </a:tabLst>
            </a:pPr>
            <a:r>
              <a:rPr lang="en-US" sz="3100" b="1" strike="noStrike" spc="-1" dirty="0">
                <a:solidFill>
                  <a:srgbClr val="002060"/>
                </a:solidFill>
                <a:latin typeface="Times New Roman"/>
                <a:ea typeface="微软雅黑"/>
              </a:rPr>
              <a:t>Proposed Method I</a:t>
            </a:r>
            <a:endParaRPr lang="en-US" sz="3100" b="0" strike="noStrike" spc="-1" dirty="0">
              <a:solidFill>
                <a:srgbClr val="000000"/>
              </a:solidFill>
              <a:latin typeface="Arial"/>
            </a:endParaRPr>
          </a:p>
        </p:txBody>
      </p:sp>
      <p:sp>
        <p:nvSpPr>
          <p:cNvPr id="199" name="矩形 11"/>
          <p:cNvSpPr/>
          <p:nvPr/>
        </p:nvSpPr>
        <p:spPr>
          <a:xfrm>
            <a:off x="-14040" y="707400"/>
            <a:ext cx="12219120" cy="756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p:style>
        <p:txBody>
          <a:bodyPr lIns="90000" tIns="31320" rIns="90000" bIns="31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FFFFFF"/>
              </a:solidFill>
              <a:effectLst/>
              <a:uLnTx/>
              <a:uFillTx/>
              <a:latin typeface="等线"/>
              <a:ea typeface="DejaVu Sans"/>
            </a:endParaRPr>
          </a:p>
        </p:txBody>
      </p:sp>
      <p:sp>
        <p:nvSpPr>
          <p:cNvPr id="200" name="文本框 22"/>
          <p:cNvSpPr/>
          <p:nvPr/>
        </p:nvSpPr>
        <p:spPr>
          <a:xfrm>
            <a:off x="354240" y="1120320"/>
            <a:ext cx="5023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2060"/>
                </a:solidFill>
                <a:effectLst/>
                <a:uLnTx/>
                <a:uFillTx/>
                <a:latin typeface="微软雅黑"/>
                <a:ea typeface="微软雅黑"/>
              </a:rPr>
              <a:t>Summary</a:t>
            </a:r>
            <a:endParaRPr kumimoji="0" lang="en-US" sz="1800" b="1" i="0" u="none" strike="noStrike" kern="1200" cap="none" spc="-1" normalizeH="0" baseline="0" noProof="0">
              <a:ln>
                <a:noFill/>
              </a:ln>
              <a:solidFill>
                <a:srgbClr val="000000"/>
              </a:solidFill>
              <a:effectLst/>
              <a:uLnTx/>
              <a:uFillTx/>
              <a:latin typeface="Arial"/>
            </a:endParaRPr>
          </a:p>
        </p:txBody>
      </p:sp>
      <p:sp>
        <p:nvSpPr>
          <p:cNvPr id="201" name="文本框 23"/>
          <p:cNvSpPr/>
          <p:nvPr/>
        </p:nvSpPr>
        <p:spPr>
          <a:xfrm>
            <a:off x="457200" y="1854720"/>
            <a:ext cx="8915400" cy="3631680"/>
          </a:xfrm>
          <a:prstGeom prst="rect">
            <a:avLst/>
          </a:prstGeom>
          <a:noFill/>
          <a:ln w="0">
            <a:noFill/>
          </a:ln>
        </p:spPr>
        <p:style>
          <a:lnRef idx="0">
            <a:scrgbClr r="0" g="0" b="0"/>
          </a:lnRef>
          <a:fillRef idx="0">
            <a:scrgbClr r="0" g="0" b="0"/>
          </a:fillRef>
          <a:effectRef idx="0">
            <a:scrgbClr r="0" g="0" b="0"/>
          </a:effectRef>
          <a:fontRef idx="minor"/>
        </p:style>
        <p:txBody>
          <a:bodyPr anchor="b">
            <a:no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2060"/>
                </a:solidFill>
                <a:effectLst/>
                <a:uLnTx/>
                <a:uFillTx/>
                <a:latin typeface="微软雅黑"/>
                <a:ea typeface="微软雅黑"/>
              </a:rPr>
              <a:t>Both models: </a:t>
            </a:r>
            <a:endParaRPr kumimoji="0" lang="en-US" sz="16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2060"/>
                </a:solidFill>
                <a:effectLst/>
                <a:uLnTx/>
                <a:uFillTx/>
                <a:latin typeface="微软雅黑"/>
                <a:ea typeface="微软雅黑"/>
              </a:rPr>
              <a:t>High efficiency</a:t>
            </a:r>
            <a:endParaRPr kumimoji="0" lang="en-US" sz="16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2060"/>
                </a:solidFill>
                <a:effectLst/>
                <a:uLnTx/>
                <a:uFillTx/>
                <a:latin typeface="微软雅黑"/>
                <a:ea typeface="微软雅黑"/>
              </a:rPr>
              <a:t>High IoU over dominant classes</a:t>
            </a:r>
            <a:endParaRPr kumimoji="0" lang="en-US" sz="16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2060"/>
                </a:solidFill>
                <a:effectLst/>
                <a:uLnTx/>
                <a:uFillTx/>
                <a:latin typeface="微软雅黑"/>
                <a:ea typeface="微软雅黑"/>
              </a:rPr>
              <a:t>Lower IoU over less dominant classes</a:t>
            </a:r>
            <a:endParaRPr kumimoji="0" lang="en-US" sz="16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6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2060"/>
                </a:solidFill>
                <a:effectLst/>
                <a:uLnTx/>
                <a:uFillTx/>
                <a:latin typeface="微软雅黑"/>
                <a:ea typeface="微软雅黑"/>
              </a:rPr>
              <a:t>The first model is more stable for street view semantic segmentation.</a:t>
            </a:r>
            <a:endParaRPr kumimoji="0" lang="en-US" sz="16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2060"/>
                </a:solidFill>
                <a:effectLst/>
                <a:uLnTx/>
                <a:uFillTx/>
                <a:latin typeface="微软雅黑"/>
                <a:ea typeface="微软雅黑"/>
              </a:rPr>
              <a:t>The second model is better at segmenting more complicated street view.</a:t>
            </a:r>
            <a:endParaRPr kumimoji="0" lang="en-US" sz="1600" b="0" i="0" u="none" strike="noStrike" kern="1200" cap="none" spc="-1" normalizeH="0" baseline="0" noProof="0">
              <a:ln>
                <a:noFill/>
              </a:ln>
              <a:solidFill>
                <a:srgbClr val="000000"/>
              </a:solidFill>
              <a:effectLst/>
              <a:uLnTx/>
              <a:uFillTx/>
              <a:latin typeface="Arial"/>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600" b="0" i="0" u="none" strike="noStrike" kern="1200" cap="none" spc="-1" normalizeH="0" baseline="0" noProof="0">
              <a:ln>
                <a:noFill/>
              </a:ln>
              <a:solidFill>
                <a:srgbClr val="000000"/>
              </a:solidFill>
              <a:effectLst/>
              <a:uLnTx/>
              <a:uFillTx/>
              <a:latin typeface="Arial"/>
            </a:endParaRPr>
          </a:p>
        </p:txBody>
      </p:sp>
      <p:pic>
        <p:nvPicPr>
          <p:cNvPr id="2" name="图片 1" descr="校徽">
            <a:extLst>
              <a:ext uri="{FF2B5EF4-FFF2-40B4-BE49-F238E27FC236}">
                <a16:creationId xmlns:a16="http://schemas.microsoft.com/office/drawing/2014/main" id="{9BC1E901-6C55-2D8D-2B88-8CF43019559F}"/>
              </a:ext>
            </a:extLst>
          </p:cNvPr>
          <p:cNvPicPr>
            <a:picLocks noChangeAspect="1"/>
          </p:cNvPicPr>
          <p:nvPr/>
        </p:nvPicPr>
        <p:blipFill>
          <a:blip r:embed="rId3"/>
          <a:srcRect l="21146" t="9697" r="22583" b="12705"/>
          <a:stretch>
            <a:fillRect/>
          </a:stretch>
        </p:blipFill>
        <p:spPr>
          <a:xfrm>
            <a:off x="10811510" y="5556250"/>
            <a:ext cx="1028700" cy="1020445"/>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970" y="707389"/>
            <a:ext cx="12219940" cy="4825193"/>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校徽"/>
          <p:cNvPicPr>
            <a:picLocks noChangeAspect="1"/>
          </p:cNvPicPr>
          <p:nvPr/>
        </p:nvPicPr>
        <p:blipFill>
          <a:blip r:embed="rId2"/>
          <a:srcRect l="21146" t="9697" r="22583" b="12705"/>
          <a:stretch>
            <a:fillRect/>
          </a:stretch>
        </p:blipFill>
        <p:spPr>
          <a:xfrm>
            <a:off x="11033183" y="5759450"/>
            <a:ext cx="1028700" cy="1020445"/>
          </a:xfrm>
          <a:prstGeom prst="rect">
            <a:avLst/>
          </a:prstGeom>
        </p:spPr>
      </p:pic>
      <p:sp>
        <p:nvSpPr>
          <p:cNvPr id="4" name="标题 3">
            <a:extLst>
              <a:ext uri="{FF2B5EF4-FFF2-40B4-BE49-F238E27FC236}">
                <a16:creationId xmlns:a16="http://schemas.microsoft.com/office/drawing/2014/main" id="{5D6FA940-BF17-93D6-E524-4A0991DBC2CE}"/>
              </a:ext>
            </a:extLst>
          </p:cNvPr>
          <p:cNvSpPr>
            <a:spLocks noGrp="1"/>
          </p:cNvSpPr>
          <p:nvPr>
            <p:ph type="ctrTitle"/>
          </p:nvPr>
        </p:nvSpPr>
        <p:spPr>
          <a:xfrm>
            <a:off x="153483" y="1418921"/>
            <a:ext cx="4681165" cy="1477328"/>
          </a:xfrm>
        </p:spPr>
        <p:txBody>
          <a:bodyPr wrap="square">
            <a:spAutoFit/>
          </a:bodyPr>
          <a:lstStyle/>
          <a:p>
            <a:r>
              <a:rPr lang="en-US" altLang="zh-CN" b="1" dirty="0">
                <a:solidFill>
                  <a:schemeClr val="bg1"/>
                </a:solidFill>
                <a:latin typeface="微软雅黑" panose="020B0503020204020204" pitchFamily="34" charset="-122"/>
                <a:ea typeface="微软雅黑" panose="020B0503020204020204" pitchFamily="34" charset="-122"/>
              </a:rPr>
              <a:t>Part IV </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sz="4000" dirty="0">
                <a:solidFill>
                  <a:schemeClr val="bg1"/>
                </a:solidFill>
                <a:latin typeface="微软雅黑" panose="020B0503020204020204" pitchFamily="34" charset="-122"/>
                <a:ea typeface="微软雅黑" panose="020B0503020204020204" pitchFamily="34" charset="-122"/>
              </a:rPr>
              <a:t>（</a:t>
            </a:r>
            <a:r>
              <a:rPr lang="en-US" altLang="zh-CN" sz="4000" dirty="0">
                <a:solidFill>
                  <a:schemeClr val="bg1"/>
                </a:solidFill>
                <a:latin typeface="微软雅黑" panose="020B0503020204020204" pitchFamily="34" charset="-122"/>
                <a:ea typeface="微软雅黑" panose="020B0503020204020204" pitchFamily="34" charset="-122"/>
              </a:rPr>
              <a:t>Yuxuan  Li</a:t>
            </a:r>
            <a:r>
              <a:rPr lang="zh-CN" altLang="en-US" sz="4000"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1A5C43D-96BD-B578-C29F-0A04C2B7FA4F}"/>
              </a:ext>
            </a:extLst>
          </p:cNvPr>
          <p:cNvSpPr txBox="1"/>
          <p:nvPr/>
        </p:nvSpPr>
        <p:spPr>
          <a:xfrm>
            <a:off x="4952878" y="2763223"/>
            <a:ext cx="7253092"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b="1" dirty="0">
                <a:solidFill>
                  <a:schemeClr val="bg1"/>
                </a:solidFill>
                <a:latin typeface="微软雅黑" panose="020B0503020204020204" pitchFamily="34" charset="-122"/>
                <a:ea typeface="微软雅黑" panose="020B0503020204020204" pitchFamily="34" charset="-122"/>
              </a:rPr>
              <a:t>Proposed Method II and Results</a:t>
            </a:r>
          </a:p>
        </p:txBody>
      </p:sp>
    </p:spTree>
    <p:extLst>
      <p:ext uri="{BB962C8B-B14F-4D97-AF65-F5344CB8AC3E}">
        <p14:creationId xmlns:p14="http://schemas.microsoft.com/office/powerpoint/2010/main" val="174258191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78379" y="58698"/>
            <a:ext cx="6199415"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Proposed Method II</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4"/>
          <a:srcRect l="21146" t="9697" r="22583" b="12705"/>
          <a:stretch>
            <a:fillRect/>
          </a:stretch>
        </p:blipFill>
        <p:spPr>
          <a:xfrm>
            <a:off x="10811510" y="5556250"/>
            <a:ext cx="1028700" cy="1020445"/>
          </a:xfrm>
          <a:prstGeom prst="rect">
            <a:avLst/>
          </a:prstGeom>
        </p:spPr>
      </p:pic>
      <p:sp>
        <p:nvSpPr>
          <p:cNvPr id="3" name="标题 1">
            <a:extLst>
              <a:ext uri="{FF2B5EF4-FFF2-40B4-BE49-F238E27FC236}">
                <a16:creationId xmlns:a16="http://schemas.microsoft.com/office/drawing/2014/main" id="{38318875-6E76-1E68-325C-7C10EFB9F51A}"/>
              </a:ext>
            </a:extLst>
          </p:cNvPr>
          <p:cNvSpPr txBox="1">
            <a:spLocks/>
          </p:cNvSpPr>
          <p:nvPr/>
        </p:nvSpPr>
        <p:spPr>
          <a:xfrm>
            <a:off x="-1" y="773950"/>
            <a:ext cx="449926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a:t>DeepLab</a:t>
            </a:r>
            <a:endParaRPr lang="en-US" altLang="zh-CN" dirty="0"/>
          </a:p>
        </p:txBody>
      </p:sp>
      <p:sp>
        <p:nvSpPr>
          <p:cNvPr id="4" name="内容占位符 2">
            <a:extLst>
              <a:ext uri="{FF2B5EF4-FFF2-40B4-BE49-F238E27FC236}">
                <a16:creationId xmlns:a16="http://schemas.microsoft.com/office/drawing/2014/main" id="{7345871F-1BB3-8F41-909D-0BA3FDECC18D}"/>
              </a:ext>
            </a:extLst>
          </p:cNvPr>
          <p:cNvSpPr txBox="1">
            <a:spLocks/>
          </p:cNvSpPr>
          <p:nvPr/>
        </p:nvSpPr>
        <p:spPr>
          <a:xfrm>
            <a:off x="351790" y="2758355"/>
            <a:ext cx="3990110" cy="15019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CN" dirty="0" err="1"/>
              <a:t>DeepLab</a:t>
            </a:r>
            <a:r>
              <a:rPr lang="en-US" altLang="zh-CN" dirty="0"/>
              <a:t> </a:t>
            </a:r>
            <a:r>
              <a:rPr lang="en-US" altLang="zh-CN" dirty="0" err="1"/>
              <a:t>v1</a:t>
            </a:r>
            <a:r>
              <a:rPr lang="en-US" altLang="zh-CN" dirty="0"/>
              <a:t>: </a:t>
            </a:r>
            <a:r>
              <a:rPr lang="en-US" altLang="zh-CN" dirty="0" err="1"/>
              <a:t>VGG16</a:t>
            </a:r>
            <a:endParaRPr lang="en-US" altLang="zh-CN" dirty="0"/>
          </a:p>
          <a:p>
            <a:pPr marL="342900" indent="-342900" algn="l">
              <a:buFont typeface="Arial" panose="020B0604020202020204" pitchFamily="34" charset="0"/>
              <a:buChar char="•"/>
            </a:pPr>
            <a:r>
              <a:rPr lang="en-US" altLang="zh-CN" dirty="0"/>
              <a:t>Remove the pooling layer</a:t>
            </a:r>
          </a:p>
          <a:p>
            <a:pPr marL="342900" indent="-342900" algn="l">
              <a:buFont typeface="Arial" panose="020B0604020202020204" pitchFamily="34" charset="0"/>
              <a:buChar char="•"/>
            </a:pPr>
            <a:r>
              <a:rPr lang="en-US" altLang="zh-CN" dirty="0" err="1"/>
              <a:t>Atrous</a:t>
            </a:r>
            <a:r>
              <a:rPr lang="en-US" altLang="zh-CN" dirty="0"/>
              <a:t> convolution</a:t>
            </a:r>
          </a:p>
          <a:p>
            <a:endParaRPr lang="en-US" altLang="zh-CN" dirty="0"/>
          </a:p>
          <a:p>
            <a:endParaRPr lang="en-US" altLang="zh-CN" dirty="0"/>
          </a:p>
          <a:p>
            <a:endParaRPr lang="en-US" altLang="zh-CN" dirty="0"/>
          </a:p>
        </p:txBody>
      </p:sp>
      <p:pic>
        <p:nvPicPr>
          <p:cNvPr id="8" name="图片 7">
            <a:extLst>
              <a:ext uri="{FF2B5EF4-FFF2-40B4-BE49-F238E27FC236}">
                <a16:creationId xmlns:a16="http://schemas.microsoft.com/office/drawing/2014/main" id="{9BE13D41-544E-12FF-1249-579F7B9C7FA0}"/>
              </a:ext>
            </a:extLst>
          </p:cNvPr>
          <p:cNvPicPr/>
          <p:nvPr>
            <p:custDataLst>
              <p:tags r:id="rId1"/>
            </p:custDataLst>
          </p:nvPr>
        </p:nvPicPr>
        <p:blipFill>
          <a:blip r:embed="rId5"/>
          <a:stretch>
            <a:fillRect/>
          </a:stretch>
        </p:blipFill>
        <p:spPr>
          <a:xfrm>
            <a:off x="6019280" y="2807970"/>
            <a:ext cx="4711065" cy="2748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10756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78379" y="58698"/>
            <a:ext cx="6199415"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Proposed Method II</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4"/>
          <a:srcRect l="21146" t="9697" r="22583" b="12705"/>
          <a:stretch>
            <a:fillRect/>
          </a:stretch>
        </p:blipFill>
        <p:spPr>
          <a:xfrm>
            <a:off x="10811510" y="5556250"/>
            <a:ext cx="1028700" cy="1020445"/>
          </a:xfrm>
          <a:prstGeom prst="rect">
            <a:avLst/>
          </a:prstGeom>
        </p:spPr>
      </p:pic>
      <p:sp>
        <p:nvSpPr>
          <p:cNvPr id="3" name="标题 1">
            <a:extLst>
              <a:ext uri="{FF2B5EF4-FFF2-40B4-BE49-F238E27FC236}">
                <a16:creationId xmlns:a16="http://schemas.microsoft.com/office/drawing/2014/main" id="{38318875-6E76-1E68-325C-7C10EFB9F51A}"/>
              </a:ext>
            </a:extLst>
          </p:cNvPr>
          <p:cNvSpPr txBox="1">
            <a:spLocks/>
          </p:cNvSpPr>
          <p:nvPr/>
        </p:nvSpPr>
        <p:spPr>
          <a:xfrm>
            <a:off x="-1" y="773950"/>
            <a:ext cx="449926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a:t>DeepLab</a:t>
            </a:r>
            <a:endParaRPr lang="en-US" altLang="zh-CN" dirty="0"/>
          </a:p>
        </p:txBody>
      </p:sp>
      <p:sp>
        <p:nvSpPr>
          <p:cNvPr id="4" name="内容占位符 2">
            <a:extLst>
              <a:ext uri="{FF2B5EF4-FFF2-40B4-BE49-F238E27FC236}">
                <a16:creationId xmlns:a16="http://schemas.microsoft.com/office/drawing/2014/main" id="{7345871F-1BB3-8F41-909D-0BA3FDECC18D}"/>
              </a:ext>
            </a:extLst>
          </p:cNvPr>
          <p:cNvSpPr txBox="1">
            <a:spLocks/>
          </p:cNvSpPr>
          <p:nvPr/>
        </p:nvSpPr>
        <p:spPr>
          <a:xfrm>
            <a:off x="351790" y="2758355"/>
            <a:ext cx="3990110" cy="15019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dirty="0" err="1"/>
              <a:t>DeepLab</a:t>
            </a:r>
            <a:r>
              <a:rPr lang="en-US" altLang="zh-CN" dirty="0"/>
              <a:t> </a:t>
            </a:r>
            <a:r>
              <a:rPr lang="en-US" altLang="zh-CN" dirty="0" err="1"/>
              <a:t>v2</a:t>
            </a:r>
            <a:r>
              <a:rPr lang="en-US" altLang="zh-CN" dirty="0"/>
              <a:t>: </a:t>
            </a:r>
            <a:r>
              <a:rPr lang="en-US" altLang="zh-CN" dirty="0" err="1"/>
              <a:t>ResNet</a:t>
            </a:r>
            <a:r>
              <a:rPr lang="en-US" altLang="zh-CN" dirty="0"/>
              <a:t>-101</a:t>
            </a:r>
          </a:p>
          <a:p>
            <a:pPr marL="342900" indent="-342900" algn="l">
              <a:buFont typeface="Arial" panose="020B0604020202020204" pitchFamily="34" charset="0"/>
              <a:buChar char="•"/>
            </a:pPr>
            <a:r>
              <a:rPr lang="en-US" altLang="zh-CN" dirty="0" err="1"/>
              <a:t>ASPP</a:t>
            </a:r>
            <a:endParaRPr lang="en-US" altLang="zh-CN" dirty="0"/>
          </a:p>
          <a:p>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6CDB2706-2AA3-C301-D5D1-8D00FF59C854}"/>
              </a:ext>
            </a:extLst>
          </p:cNvPr>
          <p:cNvPicPr/>
          <p:nvPr>
            <p:custDataLst>
              <p:tags r:id="rId1"/>
            </p:custDataLst>
          </p:nvPr>
        </p:nvPicPr>
        <p:blipFill>
          <a:blip r:embed="rId5"/>
          <a:stretch>
            <a:fillRect/>
          </a:stretch>
        </p:blipFill>
        <p:spPr>
          <a:xfrm>
            <a:off x="5451764" y="2618683"/>
            <a:ext cx="5258435" cy="2838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020621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78379" y="58698"/>
            <a:ext cx="6199415"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Proposed Method II</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3"/>
          <a:srcRect l="21146" t="9697" r="22583" b="12705"/>
          <a:stretch>
            <a:fillRect/>
          </a:stretch>
        </p:blipFill>
        <p:spPr>
          <a:xfrm>
            <a:off x="10811510" y="5556250"/>
            <a:ext cx="1028700" cy="1020445"/>
          </a:xfrm>
          <a:prstGeom prst="rect">
            <a:avLst/>
          </a:prstGeom>
        </p:spPr>
      </p:pic>
      <p:sp>
        <p:nvSpPr>
          <p:cNvPr id="3" name="标题 1">
            <a:extLst>
              <a:ext uri="{FF2B5EF4-FFF2-40B4-BE49-F238E27FC236}">
                <a16:creationId xmlns:a16="http://schemas.microsoft.com/office/drawing/2014/main" id="{38318875-6E76-1E68-325C-7C10EFB9F51A}"/>
              </a:ext>
            </a:extLst>
          </p:cNvPr>
          <p:cNvSpPr txBox="1">
            <a:spLocks/>
          </p:cNvSpPr>
          <p:nvPr/>
        </p:nvSpPr>
        <p:spPr>
          <a:xfrm>
            <a:off x="-1" y="773950"/>
            <a:ext cx="449926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err="1"/>
              <a:t>DeepLab</a:t>
            </a:r>
            <a:endParaRPr lang="en-US" altLang="zh-CN" dirty="0"/>
          </a:p>
        </p:txBody>
      </p:sp>
      <p:sp>
        <p:nvSpPr>
          <p:cNvPr id="7" name="内容占位符 2">
            <a:extLst>
              <a:ext uri="{FF2B5EF4-FFF2-40B4-BE49-F238E27FC236}">
                <a16:creationId xmlns:a16="http://schemas.microsoft.com/office/drawing/2014/main" id="{3735D0F3-4173-2658-D5EA-EA63DA0FBF55}"/>
              </a:ext>
            </a:extLst>
          </p:cNvPr>
          <p:cNvSpPr txBox="1">
            <a:spLocks/>
          </p:cNvSpPr>
          <p:nvPr/>
        </p:nvSpPr>
        <p:spPr>
          <a:xfrm>
            <a:off x="831042" y="2204691"/>
            <a:ext cx="5548976" cy="20994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CN" dirty="0" err="1"/>
              <a:t>DeepLab</a:t>
            </a:r>
            <a:r>
              <a:rPr lang="en-US" altLang="zh-CN" dirty="0"/>
              <a:t> </a:t>
            </a:r>
            <a:r>
              <a:rPr lang="en-US" altLang="zh-CN" dirty="0" err="1"/>
              <a:t>v3</a:t>
            </a:r>
            <a:r>
              <a:rPr lang="en-US" altLang="zh-CN" dirty="0"/>
              <a:t>: </a:t>
            </a:r>
            <a:r>
              <a:rPr lang="en-US" altLang="zh-CN" dirty="0" err="1"/>
              <a:t>ResNet</a:t>
            </a:r>
            <a:r>
              <a:rPr lang="en-US" altLang="zh-CN" dirty="0"/>
              <a:t>-101</a:t>
            </a:r>
          </a:p>
          <a:p>
            <a:pPr marL="342900" indent="-342900" algn="l">
              <a:buFont typeface="Arial" panose="020B0604020202020204" pitchFamily="34" charset="0"/>
              <a:buChar char="•"/>
            </a:pPr>
            <a:r>
              <a:rPr lang="en-US" altLang="zh-CN" dirty="0">
                <a:sym typeface="+mn-ea"/>
              </a:rPr>
              <a:t>Remove </a:t>
            </a:r>
            <a:r>
              <a:rPr lang="en-US" altLang="zh-CN" dirty="0" err="1">
                <a:sym typeface="+mn-ea"/>
              </a:rPr>
              <a:t>CRF</a:t>
            </a:r>
            <a:endParaRPr lang="en-US" altLang="zh-CN" dirty="0"/>
          </a:p>
          <a:p>
            <a:pPr marL="342900" indent="-342900" algn="l">
              <a:buFont typeface="Arial" panose="020B0604020202020204" pitchFamily="34" charset="0"/>
              <a:buChar char="•"/>
            </a:pPr>
            <a:r>
              <a:rPr lang="en-US" altLang="zh-CN" dirty="0" err="1"/>
              <a:t>ASPP</a:t>
            </a:r>
            <a:endParaRPr lang="en-US" altLang="zh-CN" dirty="0"/>
          </a:p>
          <a:p>
            <a:pPr marL="342900" indent="-342900" algn="l">
              <a:buFont typeface="Arial" panose="020B0604020202020204" pitchFamily="34" charset="0"/>
              <a:buChar char="•"/>
            </a:pPr>
            <a:r>
              <a:rPr lang="en-US" altLang="zh-CN" dirty="0"/>
              <a:t>Going deeper with </a:t>
            </a:r>
            <a:r>
              <a:rPr lang="en-US" altLang="zh-CN" dirty="0" err="1"/>
              <a:t>atrous</a:t>
            </a:r>
            <a:r>
              <a:rPr lang="en-US" altLang="zh-CN" dirty="0"/>
              <a:t> convolution</a:t>
            </a:r>
          </a:p>
          <a:p>
            <a:pPr marL="342900" indent="-342900" algn="l">
              <a:buFont typeface="Arial" panose="020B0604020202020204" pitchFamily="34" charset="0"/>
              <a:buChar char="•"/>
            </a:pPr>
            <a:endParaRPr lang="en-US" altLang="zh-CN" dirty="0"/>
          </a:p>
        </p:txBody>
      </p:sp>
      <p:pic>
        <p:nvPicPr>
          <p:cNvPr id="8" name="图片 7">
            <a:extLst>
              <a:ext uri="{FF2B5EF4-FFF2-40B4-BE49-F238E27FC236}">
                <a16:creationId xmlns:a16="http://schemas.microsoft.com/office/drawing/2014/main" id="{24BFC1C1-1888-A43F-C878-0AD6D9CDB517}"/>
              </a:ext>
            </a:extLst>
          </p:cNvPr>
          <p:cNvPicPr/>
          <p:nvPr/>
        </p:nvPicPr>
        <p:blipFill>
          <a:blip r:embed="rId4"/>
          <a:stretch>
            <a:fillRect/>
          </a:stretch>
        </p:blipFill>
        <p:spPr>
          <a:xfrm>
            <a:off x="2105891" y="4304117"/>
            <a:ext cx="7429500" cy="2047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3362396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78379" y="58698"/>
            <a:ext cx="6199415"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Results</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3"/>
          <a:srcRect l="21146" t="9697" r="22583" b="12705"/>
          <a:stretch>
            <a:fillRect/>
          </a:stretch>
        </p:blipFill>
        <p:spPr>
          <a:xfrm>
            <a:off x="10811510" y="5556250"/>
            <a:ext cx="1028700" cy="1020445"/>
          </a:xfrm>
          <a:prstGeom prst="rect">
            <a:avLst/>
          </a:prstGeom>
        </p:spPr>
      </p:pic>
      <p:sp>
        <p:nvSpPr>
          <p:cNvPr id="3" name="标题 1">
            <a:extLst>
              <a:ext uri="{FF2B5EF4-FFF2-40B4-BE49-F238E27FC236}">
                <a16:creationId xmlns:a16="http://schemas.microsoft.com/office/drawing/2014/main" id="{38318875-6E76-1E68-325C-7C10EFB9F51A}"/>
              </a:ext>
            </a:extLst>
          </p:cNvPr>
          <p:cNvSpPr txBox="1">
            <a:spLocks/>
          </p:cNvSpPr>
          <p:nvPr/>
        </p:nvSpPr>
        <p:spPr>
          <a:xfrm>
            <a:off x="-1" y="773950"/>
            <a:ext cx="449926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err="1"/>
              <a:t>DeepLab</a:t>
            </a:r>
            <a:endParaRPr lang="en-US" altLang="zh-CN" dirty="0"/>
          </a:p>
        </p:txBody>
      </p:sp>
      <p:sp>
        <p:nvSpPr>
          <p:cNvPr id="4" name="内容占位符 2">
            <a:extLst>
              <a:ext uri="{FF2B5EF4-FFF2-40B4-BE49-F238E27FC236}">
                <a16:creationId xmlns:a16="http://schemas.microsoft.com/office/drawing/2014/main" id="{46D804FA-4EB0-6401-3519-090D74B642A0}"/>
              </a:ext>
            </a:extLst>
          </p:cNvPr>
          <p:cNvSpPr txBox="1">
            <a:spLocks/>
          </p:cNvSpPr>
          <p:nvPr/>
        </p:nvSpPr>
        <p:spPr>
          <a:xfrm>
            <a:off x="810260" y="2225357"/>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CN"/>
              <a:t>Epoch: 20</a:t>
            </a:r>
          </a:p>
          <a:p>
            <a:pPr marL="342900" indent="-342900" algn="l">
              <a:buFont typeface="Arial" panose="020B0604020202020204" pitchFamily="34" charset="0"/>
              <a:buChar char="•"/>
            </a:pPr>
            <a:r>
              <a:rPr lang="en-US" altLang="zh-CN"/>
              <a:t>Batch_size: 8</a:t>
            </a:r>
          </a:p>
          <a:p>
            <a:pPr marL="342900" indent="-342900" algn="l">
              <a:buFont typeface="Arial" panose="020B0604020202020204" pitchFamily="34" charset="0"/>
              <a:buChar char="•"/>
            </a:pPr>
            <a:r>
              <a:rPr lang="en-US" altLang="zh-CN"/>
              <a:t>Learning rate: 1x10-3</a:t>
            </a:r>
          </a:p>
          <a:p>
            <a:pPr marL="342900" indent="-342900" algn="l">
              <a:buFont typeface="Arial" panose="020B0604020202020204" pitchFamily="34" charset="0"/>
              <a:buChar char="•"/>
            </a:pPr>
            <a:r>
              <a:rPr lang="en-US" altLang="zh-CN"/>
              <a:t>Train: </a:t>
            </a:r>
          </a:p>
          <a:p>
            <a:pPr marL="800100" lvl="1" indent="-342900" algn="l">
              <a:buFont typeface="Arial" panose="020B0604020202020204" pitchFamily="34" charset="0"/>
              <a:buChar char="•"/>
            </a:pPr>
            <a:r>
              <a:rPr lang="en-US" altLang="zh-CN"/>
              <a:t>accuracy: 0.739</a:t>
            </a:r>
          </a:p>
          <a:p>
            <a:pPr marL="800100" lvl="1" indent="-342900" algn="l">
              <a:buFont typeface="Arial" panose="020B0604020202020204" pitchFamily="34" charset="0"/>
              <a:buChar char="•"/>
            </a:pPr>
            <a:r>
              <a:rPr lang="en-US" altLang="zh-CN"/>
              <a:t>IoU (Intersection over Union): 0.378-0.814</a:t>
            </a:r>
          </a:p>
          <a:p>
            <a:pPr marL="800100" lvl="1" indent="-342900" algn="l">
              <a:buFont typeface="Arial" panose="020B0604020202020204" pitchFamily="34" charset="0"/>
              <a:buChar char="•"/>
            </a:pPr>
            <a:r>
              <a:rPr lang="en-US" altLang="zh-CN"/>
              <a:t>High IoU over dominant classes</a:t>
            </a:r>
          </a:p>
          <a:p>
            <a:pPr marL="800100" lvl="1" indent="-342900" algn="l">
              <a:buFont typeface="Arial" panose="020B0604020202020204" pitchFamily="34" charset="0"/>
              <a:buChar char="•"/>
            </a:pPr>
            <a:r>
              <a:rPr lang="en-US" altLang="zh-CN"/>
              <a:t>Lower IoU over less dominant classes</a:t>
            </a:r>
            <a:endParaRPr lang="en-US" altLang="zh-CN" dirty="0"/>
          </a:p>
        </p:txBody>
      </p:sp>
    </p:spTree>
    <p:extLst>
      <p:ext uri="{BB962C8B-B14F-4D97-AF65-F5344CB8AC3E}">
        <p14:creationId xmlns:p14="http://schemas.microsoft.com/office/powerpoint/2010/main" val="178659149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71CAB5B-43E5-6376-F7AE-82CE7FDBCD57}"/>
              </a:ext>
            </a:extLst>
          </p:cNvPr>
          <p:cNvPicPr/>
          <p:nvPr/>
        </p:nvPicPr>
        <p:blipFill>
          <a:blip r:embed="rId3"/>
          <a:stretch>
            <a:fillRect/>
          </a:stretch>
        </p:blipFill>
        <p:spPr>
          <a:xfrm>
            <a:off x="0" y="3982085"/>
            <a:ext cx="3246120" cy="1753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标题 1"/>
          <p:cNvSpPr>
            <a:spLocks noGrp="1"/>
          </p:cNvSpPr>
          <p:nvPr>
            <p:ph type="ctrTitle"/>
          </p:nvPr>
        </p:nvSpPr>
        <p:spPr>
          <a:xfrm>
            <a:off x="3178379" y="58698"/>
            <a:ext cx="6199415"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Results</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4"/>
          <a:srcRect l="21146" t="9697" r="22583" b="12705"/>
          <a:stretch>
            <a:fillRect/>
          </a:stretch>
        </p:blipFill>
        <p:spPr>
          <a:xfrm>
            <a:off x="10811510" y="5556250"/>
            <a:ext cx="1028700" cy="1020445"/>
          </a:xfrm>
          <a:prstGeom prst="rect">
            <a:avLst/>
          </a:prstGeom>
        </p:spPr>
      </p:pic>
      <p:sp>
        <p:nvSpPr>
          <p:cNvPr id="5" name="标题 1">
            <a:extLst>
              <a:ext uri="{FF2B5EF4-FFF2-40B4-BE49-F238E27FC236}">
                <a16:creationId xmlns:a16="http://schemas.microsoft.com/office/drawing/2014/main" id="{B8EE6A63-5A42-7F4A-8A70-7B09C9AD5C6D}"/>
              </a:ext>
            </a:extLst>
          </p:cNvPr>
          <p:cNvSpPr txBox="1">
            <a:spLocks/>
          </p:cNvSpPr>
          <p:nvPr/>
        </p:nvSpPr>
        <p:spPr>
          <a:xfrm>
            <a:off x="810260" y="638446"/>
            <a:ext cx="5645727"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dirty="0" err="1"/>
              <a:t>SUSTech</a:t>
            </a:r>
            <a:r>
              <a:rPr lang="en-US" altLang="zh-CN" dirty="0"/>
              <a:t> Dataset</a:t>
            </a:r>
          </a:p>
        </p:txBody>
      </p:sp>
      <p:sp>
        <p:nvSpPr>
          <p:cNvPr id="8" name="内容占位符 2">
            <a:extLst>
              <a:ext uri="{FF2B5EF4-FFF2-40B4-BE49-F238E27FC236}">
                <a16:creationId xmlns:a16="http://schemas.microsoft.com/office/drawing/2014/main" id="{8F80B3C4-4A48-5BA7-7ADF-75344ECF9298}"/>
              </a:ext>
            </a:extLst>
          </p:cNvPr>
          <p:cNvSpPr txBox="1">
            <a:spLocks/>
          </p:cNvSpPr>
          <p:nvPr/>
        </p:nvSpPr>
        <p:spPr>
          <a:xfrm>
            <a:off x="806450" y="2447964"/>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zh-CN" altLang="en-US"/>
              <a:t>1 GPU NVIDIA GeForce GTX 16</a:t>
            </a:r>
            <a:r>
              <a:rPr lang="en-US" altLang="zh-CN"/>
              <a:t>50</a:t>
            </a:r>
          </a:p>
          <a:p>
            <a:pPr marL="342900" indent="-342900" algn="l">
              <a:buFont typeface="Arial" panose="020B0604020202020204" pitchFamily="34" charset="0"/>
              <a:buChar char="•"/>
            </a:pPr>
            <a:r>
              <a:rPr lang="en-US" altLang="zh-CN"/>
              <a:t>Class map to save resource</a:t>
            </a:r>
          </a:p>
          <a:p>
            <a:pPr marL="342900" indent="-342900" algn="l">
              <a:buFont typeface="Arial" panose="020B0604020202020204" pitchFamily="34" charset="0"/>
              <a:buChar char="•"/>
            </a:pPr>
            <a:r>
              <a:rPr lang="en-US" altLang="zh-CN"/>
              <a:t>Less training data</a:t>
            </a:r>
            <a:endParaRPr lang="en-US" altLang="zh-CN" dirty="0"/>
          </a:p>
        </p:txBody>
      </p:sp>
      <p:pic>
        <p:nvPicPr>
          <p:cNvPr id="10" name="图片 9" descr="test1">
            <a:extLst>
              <a:ext uri="{FF2B5EF4-FFF2-40B4-BE49-F238E27FC236}">
                <a16:creationId xmlns:a16="http://schemas.microsoft.com/office/drawing/2014/main" id="{804AB13F-DD1E-7100-6EB0-A26547887469}"/>
              </a:ext>
            </a:extLst>
          </p:cNvPr>
          <p:cNvPicPr>
            <a:picLocks noChangeAspect="1"/>
          </p:cNvPicPr>
          <p:nvPr/>
        </p:nvPicPr>
        <p:blipFill>
          <a:blip r:embed="rId5"/>
          <a:stretch>
            <a:fillRect/>
          </a:stretch>
        </p:blipFill>
        <p:spPr>
          <a:xfrm>
            <a:off x="2722880" y="5103495"/>
            <a:ext cx="3245485" cy="1753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descr="4">
            <a:extLst>
              <a:ext uri="{FF2B5EF4-FFF2-40B4-BE49-F238E27FC236}">
                <a16:creationId xmlns:a16="http://schemas.microsoft.com/office/drawing/2014/main" id="{B283F08B-7B4C-00DE-E9CB-0A8A41EFB968}"/>
              </a:ext>
            </a:extLst>
          </p:cNvPr>
          <p:cNvPicPr>
            <a:picLocks noChangeAspect="1"/>
          </p:cNvPicPr>
          <p:nvPr/>
        </p:nvPicPr>
        <p:blipFill>
          <a:blip r:embed="rId6"/>
          <a:stretch>
            <a:fillRect/>
          </a:stretch>
        </p:blipFill>
        <p:spPr>
          <a:xfrm>
            <a:off x="5968365" y="3982085"/>
            <a:ext cx="3223260" cy="1611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图片 11" descr="test4">
            <a:extLst>
              <a:ext uri="{FF2B5EF4-FFF2-40B4-BE49-F238E27FC236}">
                <a16:creationId xmlns:a16="http://schemas.microsoft.com/office/drawing/2014/main" id="{D283CEF9-E471-BB2A-0AAF-2B6A4BB2E2EA}"/>
              </a:ext>
            </a:extLst>
          </p:cNvPr>
          <p:cNvPicPr>
            <a:picLocks noChangeAspect="1"/>
          </p:cNvPicPr>
          <p:nvPr/>
        </p:nvPicPr>
        <p:blipFill>
          <a:blip r:embed="rId7"/>
          <a:stretch>
            <a:fillRect/>
          </a:stretch>
        </p:blipFill>
        <p:spPr>
          <a:xfrm>
            <a:off x="8947150" y="5104130"/>
            <a:ext cx="3244850" cy="1753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489937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970" y="707389"/>
            <a:ext cx="12219940" cy="4825193"/>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校徽"/>
          <p:cNvPicPr>
            <a:picLocks noChangeAspect="1"/>
          </p:cNvPicPr>
          <p:nvPr/>
        </p:nvPicPr>
        <p:blipFill>
          <a:blip r:embed="rId2"/>
          <a:srcRect l="21146" t="9697" r="22583" b="12705"/>
          <a:stretch>
            <a:fillRect/>
          </a:stretch>
        </p:blipFill>
        <p:spPr>
          <a:xfrm>
            <a:off x="11033183" y="5759450"/>
            <a:ext cx="1028700" cy="1020445"/>
          </a:xfrm>
          <a:prstGeom prst="rect">
            <a:avLst/>
          </a:prstGeom>
        </p:spPr>
      </p:pic>
      <p:sp>
        <p:nvSpPr>
          <p:cNvPr id="4" name="标题 3">
            <a:extLst>
              <a:ext uri="{FF2B5EF4-FFF2-40B4-BE49-F238E27FC236}">
                <a16:creationId xmlns:a16="http://schemas.microsoft.com/office/drawing/2014/main" id="{5D6FA940-BF17-93D6-E524-4A0991DBC2CE}"/>
              </a:ext>
            </a:extLst>
          </p:cNvPr>
          <p:cNvSpPr>
            <a:spLocks noGrp="1"/>
          </p:cNvSpPr>
          <p:nvPr>
            <p:ph type="ctrTitle"/>
          </p:nvPr>
        </p:nvSpPr>
        <p:spPr>
          <a:xfrm>
            <a:off x="153483" y="1418921"/>
            <a:ext cx="4681165" cy="1477328"/>
          </a:xfrm>
        </p:spPr>
        <p:txBody>
          <a:bodyPr wrap="square">
            <a:spAutoFit/>
          </a:bodyPr>
          <a:lstStyle/>
          <a:p>
            <a:r>
              <a:rPr lang="en-US" altLang="zh-CN" b="1" dirty="0">
                <a:solidFill>
                  <a:schemeClr val="bg1"/>
                </a:solidFill>
                <a:latin typeface="微软雅黑" panose="020B0503020204020204" pitchFamily="34" charset="-122"/>
                <a:ea typeface="微软雅黑" panose="020B0503020204020204" pitchFamily="34" charset="-122"/>
              </a:rPr>
              <a:t>Part V </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sz="4000" dirty="0">
                <a:solidFill>
                  <a:schemeClr val="bg1"/>
                </a:solidFill>
                <a:latin typeface="微软雅黑" panose="020B0503020204020204" pitchFamily="34" charset="-122"/>
                <a:ea typeface="微软雅黑" panose="020B0503020204020204" pitchFamily="34" charset="-122"/>
              </a:rPr>
              <a:t>（</a:t>
            </a:r>
            <a:r>
              <a:rPr lang="en-US" altLang="zh-CN" sz="4000" dirty="0" err="1">
                <a:solidFill>
                  <a:schemeClr val="bg1"/>
                </a:solidFill>
                <a:latin typeface="微软雅黑" panose="020B0503020204020204" pitchFamily="34" charset="-122"/>
                <a:ea typeface="微软雅黑" panose="020B0503020204020204" pitchFamily="34" charset="-122"/>
              </a:rPr>
              <a:t>Haoyu</a:t>
            </a:r>
            <a:r>
              <a:rPr lang="en-US" altLang="zh-CN" sz="4000" dirty="0">
                <a:solidFill>
                  <a:schemeClr val="bg1"/>
                </a:solidFill>
                <a:latin typeface="微软雅黑" panose="020B0503020204020204" pitchFamily="34" charset="-122"/>
                <a:ea typeface="微软雅黑" panose="020B0503020204020204" pitchFamily="34" charset="-122"/>
              </a:rPr>
              <a:t> Wang</a:t>
            </a:r>
            <a:r>
              <a:rPr lang="zh-CN" altLang="en-US" sz="4000"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1A5C43D-96BD-B578-C29F-0A04C2B7FA4F}"/>
              </a:ext>
            </a:extLst>
          </p:cNvPr>
          <p:cNvSpPr txBox="1"/>
          <p:nvPr/>
        </p:nvSpPr>
        <p:spPr>
          <a:xfrm>
            <a:off x="4952878" y="2763223"/>
            <a:ext cx="7253092" cy="523220"/>
          </a:xfrm>
          <a:prstGeom prst="rect">
            <a:avLst/>
          </a:prstGeom>
          <a:noFill/>
        </p:spPr>
        <p:txBody>
          <a:bodyPr wrap="square">
            <a:spAutoFit/>
          </a:bodyPr>
          <a:lstStyle/>
          <a:p>
            <a:pPr marL="285750" indent="-285750">
              <a:buFont typeface="Arial" panose="020B0604020202020204" pitchFamily="34" charset="0"/>
              <a:buChar char="•"/>
            </a:pPr>
            <a:r>
              <a:rPr lang="en-US" altLang="zh-CN" sz="2800" b="1" dirty="0">
                <a:solidFill>
                  <a:schemeClr val="bg1"/>
                </a:solidFill>
                <a:latin typeface="微软雅黑" panose="020B0503020204020204" pitchFamily="34" charset="-122"/>
                <a:ea typeface="微软雅黑" panose="020B0503020204020204" pitchFamily="34" charset="-122"/>
              </a:rPr>
              <a:t>Comparison and Discussion</a:t>
            </a:r>
          </a:p>
        </p:txBody>
      </p:sp>
    </p:spTree>
    <p:extLst>
      <p:ext uri="{BB962C8B-B14F-4D97-AF65-F5344CB8AC3E}">
        <p14:creationId xmlns:p14="http://schemas.microsoft.com/office/powerpoint/2010/main" val="17827362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30633C5-2225-6AA6-5929-38EE933F6DE7}"/>
              </a:ext>
            </a:extLst>
          </p:cNvPr>
          <p:cNvGrpSpPr/>
          <p:nvPr/>
        </p:nvGrpSpPr>
        <p:grpSpPr>
          <a:xfrm>
            <a:off x="2516709" y="3643604"/>
            <a:ext cx="9744269" cy="1113451"/>
            <a:chOff x="202164" y="1149219"/>
            <a:chExt cx="12639868" cy="1233195"/>
          </a:xfrm>
        </p:grpSpPr>
        <p:pic>
          <p:nvPicPr>
            <p:cNvPr id="7" name="图片 6">
              <a:extLst>
                <a:ext uri="{FF2B5EF4-FFF2-40B4-BE49-F238E27FC236}">
                  <a16:creationId xmlns:a16="http://schemas.microsoft.com/office/drawing/2014/main" id="{FE166465-AF38-BD27-B82A-2FFC4A6B2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64" y="1149219"/>
              <a:ext cx="2438400" cy="1219200"/>
            </a:xfrm>
            <a:prstGeom prst="rect">
              <a:avLst/>
            </a:prstGeom>
          </p:spPr>
        </p:pic>
        <p:pic>
          <p:nvPicPr>
            <p:cNvPr id="9" name="图片 8">
              <a:extLst>
                <a:ext uri="{FF2B5EF4-FFF2-40B4-BE49-F238E27FC236}">
                  <a16:creationId xmlns:a16="http://schemas.microsoft.com/office/drawing/2014/main" id="{281EB23F-3B97-0A5F-3786-162CA4327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531" y="1149219"/>
              <a:ext cx="2438400" cy="1219200"/>
            </a:xfrm>
            <a:prstGeom prst="rect">
              <a:avLst/>
            </a:prstGeom>
          </p:spPr>
        </p:pic>
        <p:pic>
          <p:nvPicPr>
            <p:cNvPr id="11" name="图片 10">
              <a:extLst>
                <a:ext uri="{FF2B5EF4-FFF2-40B4-BE49-F238E27FC236}">
                  <a16:creationId xmlns:a16="http://schemas.microsoft.com/office/drawing/2014/main" id="{7954C36D-4636-2A71-7884-248AC74A7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898" y="1163214"/>
              <a:ext cx="2438400" cy="1219200"/>
            </a:xfrm>
            <a:prstGeom prst="rect">
              <a:avLst/>
            </a:prstGeom>
          </p:spPr>
        </p:pic>
        <p:pic>
          <p:nvPicPr>
            <p:cNvPr id="13" name="图片 12">
              <a:extLst>
                <a:ext uri="{FF2B5EF4-FFF2-40B4-BE49-F238E27FC236}">
                  <a16:creationId xmlns:a16="http://schemas.microsoft.com/office/drawing/2014/main" id="{231504B2-79FB-749D-7993-242467D3E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3265" y="1163214"/>
              <a:ext cx="2438400" cy="1219200"/>
            </a:xfrm>
            <a:prstGeom prst="rect">
              <a:avLst/>
            </a:prstGeom>
          </p:spPr>
        </p:pic>
        <p:pic>
          <p:nvPicPr>
            <p:cNvPr id="15" name="图片 14">
              <a:extLst>
                <a:ext uri="{FF2B5EF4-FFF2-40B4-BE49-F238E27FC236}">
                  <a16:creationId xmlns:a16="http://schemas.microsoft.com/office/drawing/2014/main" id="{5843D784-6B0B-0223-2AB9-37CA2B9FE4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3632" y="1163214"/>
              <a:ext cx="2438400" cy="1219200"/>
            </a:xfrm>
            <a:prstGeom prst="rect">
              <a:avLst/>
            </a:prstGeom>
          </p:spPr>
        </p:pic>
      </p:grpSp>
      <p:grpSp>
        <p:nvGrpSpPr>
          <p:cNvPr id="27" name="组合 26">
            <a:extLst>
              <a:ext uri="{FF2B5EF4-FFF2-40B4-BE49-F238E27FC236}">
                <a16:creationId xmlns:a16="http://schemas.microsoft.com/office/drawing/2014/main" id="{80D7E057-7824-3511-E0C7-6F6E758FA1F9}"/>
              </a:ext>
            </a:extLst>
          </p:cNvPr>
          <p:cNvGrpSpPr/>
          <p:nvPr/>
        </p:nvGrpSpPr>
        <p:grpSpPr>
          <a:xfrm>
            <a:off x="2516156" y="803017"/>
            <a:ext cx="9640345" cy="1417867"/>
            <a:chOff x="1069911" y="226162"/>
            <a:chExt cx="9640345" cy="1417867"/>
          </a:xfrm>
        </p:grpSpPr>
        <p:pic>
          <p:nvPicPr>
            <p:cNvPr id="18" name="图片 17">
              <a:extLst>
                <a:ext uri="{FF2B5EF4-FFF2-40B4-BE49-F238E27FC236}">
                  <a16:creationId xmlns:a16="http://schemas.microsoft.com/office/drawing/2014/main" id="{C7F8DABD-37AD-C2CF-9752-1152598E18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69013" y="244435"/>
              <a:ext cx="1841243" cy="1380932"/>
            </a:xfrm>
            <a:prstGeom prst="rect">
              <a:avLst/>
            </a:prstGeom>
          </p:spPr>
        </p:pic>
        <p:pic>
          <p:nvPicPr>
            <p:cNvPr id="20" name="图片 19">
              <a:extLst>
                <a:ext uri="{FF2B5EF4-FFF2-40B4-BE49-F238E27FC236}">
                  <a16:creationId xmlns:a16="http://schemas.microsoft.com/office/drawing/2014/main" id="{99CB8422-D402-76C4-4E71-4D3F8C7764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9911" y="234179"/>
              <a:ext cx="1879799" cy="1409850"/>
            </a:xfrm>
            <a:prstGeom prst="rect">
              <a:avLst/>
            </a:prstGeom>
          </p:spPr>
        </p:pic>
        <p:pic>
          <p:nvPicPr>
            <p:cNvPr id="22" name="图片 21">
              <a:extLst>
                <a:ext uri="{FF2B5EF4-FFF2-40B4-BE49-F238E27FC236}">
                  <a16:creationId xmlns:a16="http://schemas.microsoft.com/office/drawing/2014/main" id="{7AAF9267-911E-0CE7-DBF8-3798B55E15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02145" y="244434"/>
              <a:ext cx="1841243" cy="1380932"/>
            </a:xfrm>
            <a:prstGeom prst="rect">
              <a:avLst/>
            </a:prstGeom>
          </p:spPr>
        </p:pic>
        <p:pic>
          <p:nvPicPr>
            <p:cNvPr id="24" name="图片 23">
              <a:extLst>
                <a:ext uri="{FF2B5EF4-FFF2-40B4-BE49-F238E27FC236}">
                  <a16:creationId xmlns:a16="http://schemas.microsoft.com/office/drawing/2014/main" id="{EB8F7ECE-D946-ADCD-D92E-23E29063B6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6028" y="226162"/>
              <a:ext cx="1890489" cy="1417867"/>
            </a:xfrm>
            <a:prstGeom prst="rect">
              <a:avLst/>
            </a:prstGeom>
          </p:spPr>
        </p:pic>
        <p:pic>
          <p:nvPicPr>
            <p:cNvPr id="26" name="图片 25">
              <a:extLst>
                <a:ext uri="{FF2B5EF4-FFF2-40B4-BE49-F238E27FC236}">
                  <a16:creationId xmlns:a16="http://schemas.microsoft.com/office/drawing/2014/main" id="{1F0FD805-C60D-6646-9AD5-41C04F9B84A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52142" y="244434"/>
              <a:ext cx="1841243" cy="1380933"/>
            </a:xfrm>
            <a:prstGeom prst="rect">
              <a:avLst/>
            </a:prstGeom>
          </p:spPr>
        </p:pic>
      </p:grpSp>
      <p:grpSp>
        <p:nvGrpSpPr>
          <p:cNvPr id="38" name="组合 37">
            <a:extLst>
              <a:ext uri="{FF2B5EF4-FFF2-40B4-BE49-F238E27FC236}">
                <a16:creationId xmlns:a16="http://schemas.microsoft.com/office/drawing/2014/main" id="{08208C77-68B9-F584-9AC8-F9C56D4B9024}"/>
              </a:ext>
            </a:extLst>
          </p:cNvPr>
          <p:cNvGrpSpPr/>
          <p:nvPr/>
        </p:nvGrpSpPr>
        <p:grpSpPr>
          <a:xfrm>
            <a:off x="2521062" y="2202221"/>
            <a:ext cx="9695895" cy="1434948"/>
            <a:chOff x="1069911" y="1861243"/>
            <a:chExt cx="9695895" cy="1434948"/>
          </a:xfrm>
        </p:grpSpPr>
        <p:pic>
          <p:nvPicPr>
            <p:cNvPr id="29" name="图片 28">
              <a:extLst>
                <a:ext uri="{FF2B5EF4-FFF2-40B4-BE49-F238E27FC236}">
                  <a16:creationId xmlns:a16="http://schemas.microsoft.com/office/drawing/2014/main" id="{13A17A93-C0E7-BEE7-4888-826384D02C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9911" y="1886341"/>
              <a:ext cx="1879800" cy="1409850"/>
            </a:xfrm>
            <a:prstGeom prst="rect">
              <a:avLst/>
            </a:prstGeom>
          </p:spPr>
        </p:pic>
        <p:pic>
          <p:nvPicPr>
            <p:cNvPr id="31" name="图片 30">
              <a:extLst>
                <a:ext uri="{FF2B5EF4-FFF2-40B4-BE49-F238E27FC236}">
                  <a16:creationId xmlns:a16="http://schemas.microsoft.com/office/drawing/2014/main" id="{C46E9524-1A50-9124-56AC-92FF66CE6A7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34913" y="1878323"/>
              <a:ext cx="1871097" cy="1403323"/>
            </a:xfrm>
            <a:prstGeom prst="rect">
              <a:avLst/>
            </a:prstGeom>
          </p:spPr>
        </p:pic>
        <p:pic>
          <p:nvPicPr>
            <p:cNvPr id="33" name="图片 32">
              <a:extLst>
                <a:ext uri="{FF2B5EF4-FFF2-40B4-BE49-F238E27FC236}">
                  <a16:creationId xmlns:a16="http://schemas.microsoft.com/office/drawing/2014/main" id="{ED7CC633-E824-E8E8-1DC4-C7443700B40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02145" y="1878323"/>
              <a:ext cx="1871097" cy="1403323"/>
            </a:xfrm>
            <a:prstGeom prst="rect">
              <a:avLst/>
            </a:prstGeom>
          </p:spPr>
        </p:pic>
        <p:pic>
          <p:nvPicPr>
            <p:cNvPr id="35" name="图片 34">
              <a:extLst>
                <a:ext uri="{FF2B5EF4-FFF2-40B4-BE49-F238E27FC236}">
                  <a16:creationId xmlns:a16="http://schemas.microsoft.com/office/drawing/2014/main" id="{9588842E-D8FF-3D47-70AE-04DB191A7B9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68263" y="1878323"/>
              <a:ext cx="1841244" cy="1380933"/>
            </a:xfrm>
            <a:prstGeom prst="rect">
              <a:avLst/>
            </a:prstGeom>
          </p:spPr>
        </p:pic>
        <p:pic>
          <p:nvPicPr>
            <p:cNvPr id="37" name="图片 36">
              <a:extLst>
                <a:ext uri="{FF2B5EF4-FFF2-40B4-BE49-F238E27FC236}">
                  <a16:creationId xmlns:a16="http://schemas.microsoft.com/office/drawing/2014/main" id="{25C64FC8-04A6-AD55-8B8D-8E3CBB8E539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01789" y="1861243"/>
              <a:ext cx="1864017" cy="1398013"/>
            </a:xfrm>
            <a:prstGeom prst="rect">
              <a:avLst/>
            </a:prstGeom>
          </p:spPr>
        </p:pic>
      </p:grpSp>
      <p:grpSp>
        <p:nvGrpSpPr>
          <p:cNvPr id="49" name="组合 48">
            <a:extLst>
              <a:ext uri="{FF2B5EF4-FFF2-40B4-BE49-F238E27FC236}">
                <a16:creationId xmlns:a16="http://schemas.microsoft.com/office/drawing/2014/main" id="{0ECA0764-0A26-4167-71F1-B12346BA9C36}"/>
              </a:ext>
            </a:extLst>
          </p:cNvPr>
          <p:cNvGrpSpPr/>
          <p:nvPr/>
        </p:nvGrpSpPr>
        <p:grpSpPr>
          <a:xfrm>
            <a:off x="2531070" y="4813061"/>
            <a:ext cx="9715545" cy="1119335"/>
            <a:chOff x="1069909" y="4371083"/>
            <a:chExt cx="9715545" cy="1119335"/>
          </a:xfrm>
        </p:grpSpPr>
        <p:pic>
          <p:nvPicPr>
            <p:cNvPr id="40" name="图片 39">
              <a:extLst>
                <a:ext uri="{FF2B5EF4-FFF2-40B4-BE49-F238E27FC236}">
                  <a16:creationId xmlns:a16="http://schemas.microsoft.com/office/drawing/2014/main" id="{BAE04858-4698-7EFA-D75D-0D26BF37BC0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9909" y="4371083"/>
              <a:ext cx="1879799" cy="1119335"/>
            </a:xfrm>
            <a:prstGeom prst="rect">
              <a:avLst/>
            </a:prstGeom>
          </p:spPr>
        </p:pic>
        <p:pic>
          <p:nvPicPr>
            <p:cNvPr id="42" name="图片 41">
              <a:extLst>
                <a:ext uri="{FF2B5EF4-FFF2-40B4-BE49-F238E27FC236}">
                  <a16:creationId xmlns:a16="http://schemas.microsoft.com/office/drawing/2014/main" id="{97CF3200-3094-C701-ED3B-4A31669124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36027" y="4371083"/>
              <a:ext cx="1871097" cy="1119335"/>
            </a:xfrm>
            <a:prstGeom prst="rect">
              <a:avLst/>
            </a:prstGeom>
          </p:spPr>
        </p:pic>
        <p:pic>
          <p:nvPicPr>
            <p:cNvPr id="44" name="图片 43">
              <a:extLst>
                <a:ext uri="{FF2B5EF4-FFF2-40B4-BE49-F238E27FC236}">
                  <a16:creationId xmlns:a16="http://schemas.microsoft.com/office/drawing/2014/main" id="{DC1C77C7-6F0B-7A7C-C05C-36309E40BF1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02145" y="4371083"/>
              <a:ext cx="1841242" cy="1100815"/>
            </a:xfrm>
            <a:prstGeom prst="rect">
              <a:avLst/>
            </a:prstGeom>
          </p:spPr>
        </p:pic>
        <p:pic>
          <p:nvPicPr>
            <p:cNvPr id="46" name="图片 45">
              <a:extLst>
                <a:ext uri="{FF2B5EF4-FFF2-40B4-BE49-F238E27FC236}">
                  <a16:creationId xmlns:a16="http://schemas.microsoft.com/office/drawing/2014/main" id="{8282ACC1-7248-F0D6-CB67-A9E82968DC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966311" y="4371083"/>
              <a:ext cx="1854960" cy="1119335"/>
            </a:xfrm>
            <a:prstGeom prst="rect">
              <a:avLst/>
            </a:prstGeom>
          </p:spPr>
        </p:pic>
        <p:pic>
          <p:nvPicPr>
            <p:cNvPr id="48" name="图片 47">
              <a:extLst>
                <a:ext uri="{FF2B5EF4-FFF2-40B4-BE49-F238E27FC236}">
                  <a16:creationId xmlns:a16="http://schemas.microsoft.com/office/drawing/2014/main" id="{1C09F77A-A912-32B1-75A8-3D24E29C80F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985184" y="4371083"/>
              <a:ext cx="1800270" cy="1100815"/>
            </a:xfrm>
            <a:prstGeom prst="rect">
              <a:avLst/>
            </a:prstGeom>
          </p:spPr>
        </p:pic>
      </p:grpSp>
      <p:sp>
        <p:nvSpPr>
          <p:cNvPr id="50" name="文本框 49">
            <a:extLst>
              <a:ext uri="{FF2B5EF4-FFF2-40B4-BE49-F238E27FC236}">
                <a16:creationId xmlns:a16="http://schemas.microsoft.com/office/drawing/2014/main" id="{1961D2CB-70C3-73B0-741D-F9E60C28A19C}"/>
              </a:ext>
            </a:extLst>
          </p:cNvPr>
          <p:cNvSpPr txBox="1"/>
          <p:nvPr/>
        </p:nvSpPr>
        <p:spPr>
          <a:xfrm>
            <a:off x="35499" y="1160590"/>
            <a:ext cx="2400272" cy="4651979"/>
          </a:xfrm>
          <a:prstGeom prst="rect">
            <a:avLst/>
          </a:prstGeom>
        </p:spPr>
        <p:txBody>
          <a:bodyPr vert="horz" wrap="none" lIns="91440" tIns="45720" rIns="91440" bIns="45720" rtlCol="0" anchor="t" anchorCtr="0">
            <a:spAutoFit/>
          </a:bodyPr>
          <a:lstStyle/>
          <a:p>
            <a:pPr marL="571500" indent="-571500" algn="l">
              <a:lnSpc>
                <a:spcPct val="150000"/>
              </a:lnSpc>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Arial" panose="020B0604020202020204" pitchFamily="34" charset="0"/>
              </a:rPr>
              <a:t>Origin</a:t>
            </a:r>
          </a:p>
          <a:p>
            <a:pPr marL="571500" indent="-571500" algn="l">
              <a:lnSpc>
                <a:spcPct val="150000"/>
              </a:lnSpc>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Arial" panose="020B0604020202020204" pitchFamily="34" charset="0"/>
            </a:endParaRPr>
          </a:p>
          <a:p>
            <a:pPr marL="571500" indent="-571500" algn="l">
              <a:lnSpc>
                <a:spcPct val="150000"/>
              </a:lnSpc>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Arial" panose="020B0604020202020204" pitchFamily="34" charset="0"/>
            </a:endParaRPr>
          </a:p>
          <a:p>
            <a:pPr marL="571500" indent="-571500" algn="l">
              <a:lnSpc>
                <a:spcPct val="150000"/>
              </a:lnSpc>
              <a:buFont typeface="Arial" panose="020B0604020202020204" pitchFamily="34" charset="0"/>
              <a:buChar char="•"/>
            </a:pPr>
            <a:r>
              <a:rPr lang="en-US" altLang="zh-CN" sz="2000" b="1" dirty="0">
                <a:latin typeface="Arial" panose="020B0604020202020204" pitchFamily="34" charset="0"/>
                <a:ea typeface="微软雅黑" panose="020B0503020204020204" pitchFamily="34" charset="-122"/>
                <a:cs typeface="Arial" panose="020B0604020202020204" pitchFamily="34" charset="0"/>
              </a:rPr>
              <a:t>Ground Truth</a:t>
            </a:r>
          </a:p>
          <a:p>
            <a:pPr marL="571500" indent="-571500" algn="l">
              <a:lnSpc>
                <a:spcPct val="150000"/>
              </a:lnSpc>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Arial" panose="020B0604020202020204" pitchFamily="34" charset="0"/>
            </a:endParaRPr>
          </a:p>
          <a:p>
            <a:pPr marL="571500" indent="-571500" algn="l">
              <a:lnSpc>
                <a:spcPct val="150000"/>
              </a:lnSpc>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Arial" panose="020B0604020202020204" pitchFamily="34" charset="0"/>
            </a:endParaRPr>
          </a:p>
          <a:p>
            <a:pPr marL="571500" indent="-571500" algn="l">
              <a:lnSpc>
                <a:spcPct val="150000"/>
              </a:lnSpc>
              <a:buFont typeface="Arial" panose="020B0604020202020204" pitchFamily="34" charset="0"/>
              <a:buChar char="•"/>
            </a:pPr>
            <a:r>
              <a:rPr lang="en-US" altLang="zh-CN" sz="2000" b="1" dirty="0" err="1">
                <a:latin typeface="Arial" panose="020B0604020202020204" pitchFamily="34" charset="0"/>
                <a:ea typeface="微软雅黑" panose="020B0503020204020204" pitchFamily="34" charset="-122"/>
                <a:cs typeface="Arial" panose="020B0604020202020204" pitchFamily="34" charset="0"/>
              </a:rPr>
              <a:t>Unet</a:t>
            </a:r>
            <a:endParaRPr lang="en-US" altLang="zh-CN" sz="2000" b="1" dirty="0">
              <a:latin typeface="Arial" panose="020B0604020202020204" pitchFamily="34" charset="0"/>
              <a:ea typeface="微软雅黑" panose="020B0503020204020204" pitchFamily="34" charset="-122"/>
              <a:cs typeface="Arial" panose="020B0604020202020204" pitchFamily="34" charset="0"/>
            </a:endParaRPr>
          </a:p>
          <a:p>
            <a:pPr marL="571500" indent="-571500" algn="l">
              <a:lnSpc>
                <a:spcPct val="150000"/>
              </a:lnSpc>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Arial" panose="020B0604020202020204" pitchFamily="34" charset="0"/>
            </a:endParaRPr>
          </a:p>
          <a:p>
            <a:pPr marL="571500" indent="-571500" algn="l">
              <a:lnSpc>
                <a:spcPct val="150000"/>
              </a:lnSpc>
              <a:buFont typeface="Arial" panose="020B0604020202020204" pitchFamily="34" charset="0"/>
              <a:buChar char="•"/>
            </a:pPr>
            <a:endParaRPr lang="en-US" altLang="zh-CN" sz="2000" b="1" dirty="0">
              <a:latin typeface="Arial" panose="020B0604020202020204" pitchFamily="34" charset="0"/>
              <a:ea typeface="微软雅黑" panose="020B0503020204020204" pitchFamily="34" charset="-122"/>
              <a:cs typeface="Arial" panose="020B0604020202020204" pitchFamily="34" charset="0"/>
            </a:endParaRPr>
          </a:p>
          <a:p>
            <a:pPr marL="571500" indent="-571500" algn="l">
              <a:lnSpc>
                <a:spcPct val="150000"/>
              </a:lnSpc>
              <a:buFont typeface="Arial" panose="020B0604020202020204" pitchFamily="34" charset="0"/>
              <a:buChar char="•"/>
            </a:pPr>
            <a:r>
              <a:rPr lang="en-US" altLang="zh-CN" sz="2000" b="1" dirty="0" err="1">
                <a:latin typeface="Arial" panose="020B0604020202020204" pitchFamily="34" charset="0"/>
                <a:ea typeface="微软雅黑" panose="020B0503020204020204" pitchFamily="34" charset="-122"/>
                <a:cs typeface="Arial" panose="020B0604020202020204" pitchFamily="34" charset="0"/>
              </a:rPr>
              <a:t>Deeplab</a:t>
            </a:r>
            <a:endParaRPr lang="en-US" altLang="zh-CN" sz="2000" b="1"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896782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27905"/>
            <a:ext cx="12192000" cy="579755"/>
          </a:xfrm>
        </p:spPr>
        <p:txBody>
          <a:bodyPr anchor="ctr" anchorCtr="0">
            <a:norm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sym typeface="+mn-ea"/>
              </a:rPr>
              <a:t>Contribution </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2"/>
          <a:srcRect l="21146" t="9697" r="22583" b="12705"/>
          <a:stretch>
            <a:fillRect/>
          </a:stretch>
        </p:blipFill>
        <p:spPr>
          <a:xfrm>
            <a:off x="10811510" y="5556250"/>
            <a:ext cx="1028700" cy="1020445"/>
          </a:xfrm>
          <a:prstGeom prst="rect">
            <a:avLst/>
          </a:prstGeom>
        </p:spPr>
      </p:pic>
      <p:sp>
        <p:nvSpPr>
          <p:cNvPr id="5" name="文本框 4"/>
          <p:cNvSpPr txBox="1"/>
          <p:nvPr/>
        </p:nvSpPr>
        <p:spPr>
          <a:xfrm>
            <a:off x="2042810" y="1287145"/>
            <a:ext cx="7609190" cy="5078313"/>
          </a:xfrm>
          <a:prstGeom prst="rect">
            <a:avLst/>
          </a:prstGeom>
          <a:noFill/>
        </p:spPr>
        <p:txBody>
          <a:bodyPr wrap="square" rtlCol="0">
            <a:spAutoFit/>
          </a:bodyPr>
          <a:lstStyle/>
          <a:p>
            <a:pPr indent="-285750">
              <a:buFont typeface="Arial" panose="020B0604020202020204" pitchFamily="34" charset="0"/>
              <a:buChar char="•"/>
            </a:pPr>
            <a:r>
              <a:rPr lang="en-US" altLang="zh-CN" b="1" u="sng" dirty="0" err="1">
                <a:solidFill>
                  <a:srgbClr val="002060"/>
                </a:solidFill>
                <a:latin typeface="微软雅黑" panose="020B0503020204020204" pitchFamily="34" charset="-122"/>
                <a:ea typeface="微软雅黑" panose="020B0503020204020204" pitchFamily="34" charset="-122"/>
              </a:rPr>
              <a:t>Haoyu</a:t>
            </a:r>
            <a:r>
              <a:rPr lang="zh-CN" altLang="en-US" b="1" u="sng" dirty="0">
                <a:solidFill>
                  <a:srgbClr val="002060"/>
                </a:solidFill>
                <a:latin typeface="微软雅黑" panose="020B0503020204020204" pitchFamily="34" charset="-122"/>
                <a:ea typeface="微软雅黑" panose="020B0503020204020204" pitchFamily="34" charset="-122"/>
              </a:rPr>
              <a:t> </a:t>
            </a:r>
            <a:r>
              <a:rPr lang="en-US" altLang="zh-CN" b="1" u="sng" dirty="0">
                <a:solidFill>
                  <a:srgbClr val="002060"/>
                </a:solidFill>
                <a:latin typeface="微软雅黑" panose="020B0503020204020204" pitchFamily="34" charset="-122"/>
                <a:ea typeface="微软雅黑" panose="020B0503020204020204" pitchFamily="34" charset="-122"/>
              </a:rPr>
              <a:t>Wang</a:t>
            </a:r>
            <a:r>
              <a:rPr lang="zh-CN" altLang="en-US" b="1" u="sng" dirty="0">
                <a:solidFill>
                  <a:srgbClr val="002060"/>
                </a:solidFill>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Survey on 2D semantic segmentation</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Construct cityscapes dataset</a:t>
            </a:r>
          </a:p>
          <a:p>
            <a:pPr lvl="1"/>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indent="-285750">
              <a:buFont typeface="Arial" panose="020B0604020202020204" pitchFamily="34" charset="0"/>
              <a:buChar char="•"/>
            </a:pPr>
            <a:r>
              <a:rPr lang="en-US" altLang="zh-CN" b="1" u="sng" dirty="0" err="1">
                <a:solidFill>
                  <a:srgbClr val="002060"/>
                </a:solidFill>
                <a:latin typeface="微软雅黑" panose="020B0503020204020204" pitchFamily="34" charset="-122"/>
                <a:ea typeface="微软雅黑" panose="020B0503020204020204" pitchFamily="34" charset="-122"/>
              </a:rPr>
              <a:t>Zhangjie</a:t>
            </a:r>
            <a:r>
              <a:rPr lang="zh-CN" altLang="en-US" b="1" u="sng" dirty="0">
                <a:solidFill>
                  <a:srgbClr val="002060"/>
                </a:solidFill>
                <a:latin typeface="微软雅黑" panose="020B0503020204020204" pitchFamily="34" charset="-122"/>
                <a:ea typeface="微软雅黑" panose="020B0503020204020204" pitchFamily="34" charset="-122"/>
              </a:rPr>
              <a:t> </a:t>
            </a:r>
            <a:r>
              <a:rPr lang="en-US" altLang="zh-CN" b="1" u="sng" dirty="0">
                <a:solidFill>
                  <a:srgbClr val="002060"/>
                </a:solidFill>
                <a:latin typeface="微软雅黑" panose="020B0503020204020204" pitchFamily="34" charset="-122"/>
                <a:ea typeface="微软雅黑" panose="020B0503020204020204" pitchFamily="34" charset="-122"/>
              </a:rPr>
              <a:t>Chen:</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Train the U-Net model on two datasets</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Conduct evaluations on trained models</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Improve model performance</a:t>
            </a:r>
          </a:p>
          <a:p>
            <a:pPr lvl="1"/>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indent="-285750">
              <a:buFont typeface="Arial" panose="020B0604020202020204" pitchFamily="34" charset="0"/>
              <a:buChar char="•"/>
            </a:pPr>
            <a:r>
              <a:rPr lang="en-US" altLang="zh-CN" b="1" u="sng" dirty="0" err="1">
                <a:solidFill>
                  <a:srgbClr val="002060"/>
                </a:solidFill>
                <a:latin typeface="微软雅黑" panose="020B0503020204020204" pitchFamily="34" charset="-122"/>
                <a:ea typeface="微软雅黑" panose="020B0503020204020204" pitchFamily="34" charset="-122"/>
              </a:rPr>
              <a:t>Xudong</a:t>
            </a:r>
            <a:r>
              <a:rPr lang="en-US" altLang="zh-CN" b="1" u="sng" dirty="0">
                <a:solidFill>
                  <a:srgbClr val="002060"/>
                </a:solidFill>
                <a:latin typeface="微软雅黑" panose="020B0503020204020204" pitchFamily="34" charset="-122"/>
                <a:ea typeface="微软雅黑" panose="020B0503020204020204" pitchFamily="34" charset="-122"/>
              </a:rPr>
              <a:t> Zhang:</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Choose model and estimate memory consumption</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Evaluate test performance</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Improve model performance</a:t>
            </a:r>
          </a:p>
          <a:p>
            <a:pPr lvl="1"/>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en-US" altLang="zh-CN" b="1" u="sng" dirty="0">
                <a:solidFill>
                  <a:srgbClr val="002060"/>
                </a:solidFill>
                <a:latin typeface="微软雅黑" panose="020B0503020204020204" pitchFamily="34" charset="-122"/>
                <a:ea typeface="微软雅黑" panose="020B0503020204020204" pitchFamily="34" charset="-122"/>
              </a:rPr>
              <a:t>Yuxuan Li:</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Construct self-sampled SUSTech dataset</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Data preprocessing for SUSTech dataset</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Improve model performance</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1104510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970" y="707389"/>
            <a:ext cx="12219940" cy="4825193"/>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校徽"/>
          <p:cNvPicPr>
            <a:picLocks noChangeAspect="1"/>
          </p:cNvPicPr>
          <p:nvPr/>
        </p:nvPicPr>
        <p:blipFill>
          <a:blip r:embed="rId2"/>
          <a:srcRect l="21146" t="9697" r="22583" b="12705"/>
          <a:stretch>
            <a:fillRect/>
          </a:stretch>
        </p:blipFill>
        <p:spPr>
          <a:xfrm>
            <a:off x="11033183" y="5759450"/>
            <a:ext cx="1028700" cy="1020445"/>
          </a:xfrm>
          <a:prstGeom prst="rect">
            <a:avLst/>
          </a:prstGeom>
        </p:spPr>
      </p:pic>
      <p:sp>
        <p:nvSpPr>
          <p:cNvPr id="4" name="标题 3">
            <a:extLst>
              <a:ext uri="{FF2B5EF4-FFF2-40B4-BE49-F238E27FC236}">
                <a16:creationId xmlns:a16="http://schemas.microsoft.com/office/drawing/2014/main" id="{5D6FA940-BF17-93D6-E524-4A0991DBC2CE}"/>
              </a:ext>
            </a:extLst>
          </p:cNvPr>
          <p:cNvSpPr>
            <a:spLocks noGrp="1"/>
          </p:cNvSpPr>
          <p:nvPr>
            <p:ph type="ctrTitle"/>
          </p:nvPr>
        </p:nvSpPr>
        <p:spPr>
          <a:xfrm>
            <a:off x="1077610" y="1642657"/>
            <a:ext cx="4681165" cy="1477328"/>
          </a:xfrm>
        </p:spPr>
        <p:txBody>
          <a:bodyPr wrap="square">
            <a:spAutoFit/>
          </a:bodyPr>
          <a:lstStyle/>
          <a:p>
            <a:r>
              <a:rPr lang="en-US" altLang="zh-CN" b="1" dirty="0">
                <a:solidFill>
                  <a:schemeClr val="bg1"/>
                </a:solidFill>
                <a:latin typeface="微软雅黑" panose="020B0503020204020204" pitchFamily="34" charset="-122"/>
                <a:ea typeface="微软雅黑" panose="020B0503020204020204" pitchFamily="34" charset="-122"/>
              </a:rPr>
              <a:t>Part Ⅰ </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sz="4000" dirty="0">
                <a:solidFill>
                  <a:schemeClr val="bg1"/>
                </a:solidFill>
                <a:latin typeface="微软雅黑" panose="020B0503020204020204" pitchFamily="34" charset="-122"/>
                <a:ea typeface="微软雅黑" panose="020B0503020204020204" pitchFamily="34" charset="-122"/>
              </a:rPr>
              <a:t>（</a:t>
            </a:r>
            <a:r>
              <a:rPr lang="en-US" altLang="zh-CN" sz="4000" dirty="0" err="1">
                <a:solidFill>
                  <a:schemeClr val="bg1"/>
                </a:solidFill>
                <a:latin typeface="微软雅黑" panose="020B0503020204020204" pitchFamily="34" charset="-122"/>
                <a:ea typeface="微软雅黑" panose="020B0503020204020204" pitchFamily="34" charset="-122"/>
              </a:rPr>
              <a:t>Xudong</a:t>
            </a:r>
            <a:r>
              <a:rPr lang="en-US" altLang="zh-CN" sz="4000" dirty="0">
                <a:solidFill>
                  <a:schemeClr val="bg1"/>
                </a:solidFill>
                <a:latin typeface="微软雅黑" panose="020B0503020204020204" pitchFamily="34" charset="-122"/>
                <a:ea typeface="微软雅黑" panose="020B0503020204020204" pitchFamily="34" charset="-122"/>
              </a:rPr>
              <a:t> Zhang</a:t>
            </a:r>
            <a:r>
              <a:rPr lang="zh-CN" altLang="en-US" sz="4000"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1A5C43D-96BD-B578-C29F-0A04C2B7FA4F}"/>
              </a:ext>
            </a:extLst>
          </p:cNvPr>
          <p:cNvSpPr txBox="1"/>
          <p:nvPr/>
        </p:nvSpPr>
        <p:spPr>
          <a:xfrm>
            <a:off x="6096000" y="2736502"/>
            <a:ext cx="3733800" cy="1815882"/>
          </a:xfrm>
          <a:prstGeom prst="rect">
            <a:avLst/>
          </a:prstGeom>
          <a:noFill/>
        </p:spPr>
        <p:txBody>
          <a:bodyPr wrap="square">
            <a:spAutoFit/>
          </a:bodyPr>
          <a:lstStyle/>
          <a:p>
            <a:pPr marL="285750" indent="-285750">
              <a:buFont typeface="Arial" panose="020B0604020202020204" pitchFamily="34" charset="0"/>
              <a:buChar char="•"/>
            </a:pPr>
            <a:r>
              <a:rPr lang="en-US" altLang="zh-CN" sz="2800" b="1" dirty="0">
                <a:solidFill>
                  <a:schemeClr val="bg1"/>
                </a:solidFill>
                <a:latin typeface="微软雅黑" panose="020B0503020204020204" pitchFamily="34" charset="-122"/>
                <a:ea typeface="微软雅黑" panose="020B0503020204020204" pitchFamily="34" charset="-122"/>
              </a:rPr>
              <a:t>Background and Motivation</a:t>
            </a:r>
          </a:p>
          <a:p>
            <a:pPr marL="285750" indent="-285750">
              <a:buFont typeface="Arial" panose="020B0604020202020204" pitchFamily="34" charset="0"/>
              <a:buChar char="•"/>
            </a:pPr>
            <a:endParaRPr lang="en-US" altLang="zh-CN" sz="2800" b="1"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800" b="1" dirty="0">
                <a:solidFill>
                  <a:schemeClr val="bg1"/>
                </a:solidFill>
                <a:latin typeface="微软雅黑" panose="020B0503020204020204" pitchFamily="34" charset="-122"/>
                <a:ea typeface="微软雅黑" panose="020B0503020204020204" pitchFamily="34" charset="-122"/>
              </a:rPr>
              <a:t>Existing Methods</a:t>
            </a:r>
          </a:p>
        </p:txBody>
      </p:sp>
    </p:spTree>
    <p:extLst>
      <p:ext uri="{BB962C8B-B14F-4D97-AF65-F5344CB8AC3E}">
        <p14:creationId xmlns:p14="http://schemas.microsoft.com/office/powerpoint/2010/main" val="336685769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002295" y="127905"/>
            <a:ext cx="6389370" cy="579755"/>
          </a:xfrm>
        </p:spPr>
        <p:txBody>
          <a:bodyPr anchor="ctr" anchorCtr="0">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sym typeface="+mn-ea"/>
              </a:rPr>
              <a:t>Reference</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2"/>
          <a:srcRect l="21146" t="9697" r="22583" b="12705"/>
          <a:stretch>
            <a:fillRect/>
          </a:stretch>
        </p:blipFill>
        <p:spPr>
          <a:xfrm>
            <a:off x="10811510" y="5556250"/>
            <a:ext cx="1028700" cy="1020445"/>
          </a:xfrm>
          <a:prstGeom prst="rect">
            <a:avLst/>
          </a:prstGeom>
        </p:spPr>
      </p:pic>
      <p:sp>
        <p:nvSpPr>
          <p:cNvPr id="4" name="矩形 3"/>
          <p:cNvSpPr/>
          <p:nvPr/>
        </p:nvSpPr>
        <p:spPr>
          <a:xfrm>
            <a:off x="1442476" y="2058421"/>
            <a:ext cx="9307047" cy="2585323"/>
          </a:xfrm>
          <a:prstGeom prst="rect">
            <a:avLst/>
          </a:prstGeom>
        </p:spPr>
        <p:txBody>
          <a:bodyPr wrap="square">
            <a:spAutoFit/>
          </a:bodyPr>
          <a:lstStyle/>
          <a:p>
            <a:r>
              <a:rPr lang="en-US" altLang="zh-CN" dirty="0"/>
              <a:t>[1]  Olaf </a:t>
            </a:r>
            <a:r>
              <a:rPr lang="en-US" altLang="zh-CN" dirty="0" err="1"/>
              <a:t>Ronneberger</a:t>
            </a:r>
            <a:r>
              <a:rPr lang="en-US" altLang="zh-CN" dirty="0"/>
              <a:t>, Philipp Fisher and M. </a:t>
            </a:r>
            <a:r>
              <a:rPr lang="en-US" altLang="zh-CN" dirty="0" err="1"/>
              <a:t>Kozubek</a:t>
            </a:r>
            <a:r>
              <a:rPr lang="en-US" altLang="zh-CN" dirty="0"/>
              <a:t>. U-Net: Convolutional Networks for Biomedical Image Segmentation[J] .</a:t>
            </a:r>
            <a:r>
              <a:rPr lang="en-US" altLang="zh-CN" dirty="0" err="1"/>
              <a:t>arXiv</a:t>
            </a:r>
            <a:r>
              <a:rPr lang="en-US" altLang="zh-CN" dirty="0"/>
              <a:t> e-prints arXiv:1505.04597,2015.</a:t>
            </a:r>
          </a:p>
          <a:p>
            <a:endParaRPr lang="en-US" altLang="zh-CN" dirty="0"/>
          </a:p>
          <a:p>
            <a:r>
              <a:rPr lang="en-US" altLang="zh-CN" dirty="0"/>
              <a:t>[2]  </a:t>
            </a:r>
            <a:r>
              <a:rPr lang="en-US" altLang="zh-CN" dirty="0" err="1"/>
              <a:t>Prannay</a:t>
            </a:r>
            <a:r>
              <a:rPr lang="en-US" altLang="zh-CN" dirty="0"/>
              <a:t> Khosla, Piotr </a:t>
            </a:r>
            <a:r>
              <a:rPr lang="en-US" altLang="zh-CN" dirty="0" err="1"/>
              <a:t>Teterwak</a:t>
            </a:r>
            <a:r>
              <a:rPr lang="en-US" altLang="zh-CN" dirty="0"/>
              <a:t> and Chen Wang. Supervised Contrastive Learning[J] .</a:t>
            </a:r>
            <a:r>
              <a:rPr lang="en-US" altLang="zh-CN" dirty="0" err="1"/>
              <a:t>arXiv</a:t>
            </a:r>
            <a:r>
              <a:rPr lang="en-US" altLang="zh-CN" dirty="0"/>
              <a:t> e-prints arXiv:2004.11362,2021.</a:t>
            </a:r>
          </a:p>
          <a:p>
            <a:endParaRPr lang="en-US" altLang="zh-CN" dirty="0"/>
          </a:p>
          <a:p>
            <a:r>
              <a:rPr lang="en-US" altLang="zh-CN" dirty="0"/>
              <a:t>[3]  </a:t>
            </a:r>
            <a:r>
              <a:rPr lang="en-US" altLang="zh-CN" dirty="0" err="1"/>
              <a:t>Xudong</a:t>
            </a:r>
            <a:r>
              <a:rPr lang="en-US" altLang="zh-CN" dirty="0"/>
              <a:t> Wang, Rohit Girdhar, Stella X. Yu, and Ishan Misra. Cut and Learn for Unsupervised Object Detection and Instance Segmentation[J]. </a:t>
            </a:r>
            <a:r>
              <a:rPr lang="en-US" altLang="zh-CN" dirty="0" err="1"/>
              <a:t>arXiv</a:t>
            </a:r>
            <a:r>
              <a:rPr lang="en-US" altLang="zh-CN" dirty="0"/>
              <a:t> pre-prints arXiv:2301.11320,2023.</a:t>
            </a: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82564" y="2094249"/>
            <a:ext cx="5826868" cy="1006429"/>
          </a:xfrm>
        </p:spPr>
        <p:txBody>
          <a:bodyPr wrap="square">
            <a:spAutoFit/>
          </a:bodyPr>
          <a:lstStyle/>
          <a:p>
            <a:r>
              <a:rPr lang="en-US" altLang="zh-CN" sz="6600" dirty="0">
                <a:latin typeface="Times New Roman" panose="02020603050405020304" charset="0"/>
                <a:ea typeface="微软雅黑" panose="020B0503020204020204" pitchFamily="34" charset="-122"/>
                <a:cs typeface="Times New Roman" panose="02020603050405020304" charset="0"/>
              </a:rPr>
              <a:t>THANK YOU!</a:t>
            </a:r>
            <a:endParaRPr lang="zh-CN" altLang="en-US" sz="6600" dirty="0">
              <a:latin typeface="Times New Roman" panose="02020603050405020304" charset="0"/>
              <a:ea typeface="微软雅黑" panose="020B0503020204020204" pitchFamily="34" charset="-122"/>
              <a:cs typeface="Times New Roman" panose="02020603050405020304" charset="0"/>
            </a:endParaRPr>
          </a:p>
        </p:txBody>
      </p:sp>
      <p:pic>
        <p:nvPicPr>
          <p:cNvPr id="9" name="图片 8" descr="校徽"/>
          <p:cNvPicPr>
            <a:picLocks noChangeAspect="1"/>
          </p:cNvPicPr>
          <p:nvPr/>
        </p:nvPicPr>
        <p:blipFill>
          <a:blip r:embed="rId2"/>
          <a:srcRect l="21146" t="9697" r="22583" b="12705"/>
          <a:stretch>
            <a:fillRect/>
          </a:stretch>
        </p:blipFill>
        <p:spPr>
          <a:xfrm>
            <a:off x="10811510" y="5556250"/>
            <a:ext cx="1028700" cy="1020445"/>
          </a:xfrm>
          <a:prstGeom prst="rect">
            <a:avLst/>
          </a:prstGeom>
        </p:spPr>
      </p:pic>
      <p:sp>
        <p:nvSpPr>
          <p:cNvPr id="6" name="矩形 5"/>
          <p:cNvSpPr/>
          <p:nvPr/>
        </p:nvSpPr>
        <p:spPr>
          <a:xfrm flipV="1">
            <a:off x="3113721" y="3024478"/>
            <a:ext cx="5964555"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78379" y="58698"/>
            <a:ext cx="6199415"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Background and Motivation</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3"/>
          <a:srcRect l="21146" t="9697" r="22583" b="12705"/>
          <a:stretch>
            <a:fillRect/>
          </a:stretch>
        </p:blipFill>
        <p:spPr>
          <a:xfrm>
            <a:off x="10811510" y="5556250"/>
            <a:ext cx="1028700" cy="1020445"/>
          </a:xfrm>
          <a:prstGeom prst="rect">
            <a:avLst/>
          </a:prstGeom>
        </p:spPr>
      </p:pic>
      <p:pic>
        <p:nvPicPr>
          <p:cNvPr id="1026" name="Picture 2" descr="NGP穿越3,000+公里 小鹏汽车将开启国内最长距离自动驾驶辅助量产功能远征挑战 - EV视界">
            <a:extLst>
              <a:ext uri="{FF2B5EF4-FFF2-40B4-BE49-F238E27FC236}">
                <a16:creationId xmlns:a16="http://schemas.microsoft.com/office/drawing/2014/main" id="{6E1AD74D-235A-7C23-156F-00ED52451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3322" y="1601878"/>
            <a:ext cx="6114472" cy="3865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0B40AD4-13A1-6942-626D-334504401F61}"/>
              </a:ext>
            </a:extLst>
          </p:cNvPr>
          <p:cNvSpPr txBox="1"/>
          <p:nvPr/>
        </p:nvSpPr>
        <p:spPr>
          <a:xfrm>
            <a:off x="3178379" y="6095769"/>
            <a:ext cx="6114472"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Image </a:t>
            </a:r>
            <a:r>
              <a:rPr lang="en-US" altLang="zh-CN" sz="1200" dirty="0">
                <a:latin typeface="微软雅黑" panose="020B0503020204020204" pitchFamily="34" charset="-122"/>
                <a:ea typeface="微软雅黑" panose="020B0503020204020204" pitchFamily="34" charset="-122"/>
              </a:rPr>
              <a:t>source: https://</a:t>
            </a:r>
            <a:r>
              <a:rPr lang="en-US" altLang="zh-CN" sz="1200" dirty="0" err="1">
                <a:latin typeface="微软雅黑" panose="020B0503020204020204" pitchFamily="34" charset="-122"/>
                <a:ea typeface="微软雅黑" panose="020B0503020204020204" pitchFamily="34" charset="-122"/>
              </a:rPr>
              <a:t>img.evlook.com</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evlook</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ueeditor</a:t>
            </a:r>
            <a:r>
              <a:rPr lang="en-US" altLang="zh-CN"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132596687582303539.jpg</a:t>
            </a:r>
            <a:endParaRPr lang="zh-CN" altLang="en-US" sz="12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3099343-EA44-6845-3B4B-0A97FB4BA332}"/>
              </a:ext>
            </a:extLst>
          </p:cNvPr>
          <p:cNvSpPr txBox="1"/>
          <p:nvPr/>
        </p:nvSpPr>
        <p:spPr>
          <a:xfrm>
            <a:off x="330137" y="903407"/>
            <a:ext cx="3770869"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Autonomous driving</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81787689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661557" y="128057"/>
            <a:ext cx="5233060"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Background and Motivation</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3"/>
          <a:srcRect l="21146" t="9697" r="22583" b="12705"/>
          <a:stretch>
            <a:fillRect/>
          </a:stretch>
        </p:blipFill>
        <p:spPr>
          <a:xfrm>
            <a:off x="10811510" y="5556250"/>
            <a:ext cx="1028700" cy="1020445"/>
          </a:xfrm>
          <a:prstGeom prst="rect">
            <a:avLst/>
          </a:prstGeom>
        </p:spPr>
      </p:pic>
      <p:sp>
        <p:nvSpPr>
          <p:cNvPr id="5" name="文本框 4">
            <a:extLst>
              <a:ext uri="{FF2B5EF4-FFF2-40B4-BE49-F238E27FC236}">
                <a16:creationId xmlns:a16="http://schemas.microsoft.com/office/drawing/2014/main" id="{50B40AD4-13A1-6942-626D-334504401F61}"/>
              </a:ext>
            </a:extLst>
          </p:cNvPr>
          <p:cNvSpPr txBox="1"/>
          <p:nvPr/>
        </p:nvSpPr>
        <p:spPr>
          <a:xfrm>
            <a:off x="575456" y="5816259"/>
            <a:ext cx="4000500" cy="646331"/>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Image </a:t>
            </a:r>
            <a:r>
              <a:rPr lang="en-US" altLang="zh-CN" sz="1200" dirty="0">
                <a:latin typeface="微软雅黑" panose="020B0503020204020204" pitchFamily="34" charset="-122"/>
                <a:ea typeface="微软雅黑" panose="020B0503020204020204" pitchFamily="34" charset="-122"/>
              </a:rPr>
              <a:t>source: https://</a:t>
            </a:r>
            <a:r>
              <a:rPr lang="en-US" altLang="zh-CN" sz="1200" dirty="0" err="1">
                <a:latin typeface="微软雅黑" panose="020B0503020204020204" pitchFamily="34" charset="-122"/>
                <a:ea typeface="微软雅黑" panose="020B0503020204020204" pitchFamily="34" charset="-122"/>
              </a:rPr>
              <a:t>images2015.cnblogs.com</a:t>
            </a:r>
            <a:r>
              <a:rPr lang="en-US" altLang="zh-CN" sz="1200" dirty="0">
                <a:latin typeface="微软雅黑" panose="020B0503020204020204" pitchFamily="34" charset="-122"/>
                <a:ea typeface="微软雅黑" panose="020B0503020204020204" pitchFamily="34" charset="-122"/>
              </a:rPr>
              <a:t>/blog/1139079/201706/1139079-20170621162947788-</a:t>
            </a:r>
            <a:r>
              <a:rPr lang="en-US" altLang="zh-CN" sz="1200" dirty="0" err="1">
                <a:latin typeface="微软雅黑" panose="020B0503020204020204" pitchFamily="34" charset="-122"/>
                <a:ea typeface="微软雅黑" panose="020B0503020204020204" pitchFamily="34" charset="-122"/>
              </a:rPr>
              <a:t>42799910.png</a:t>
            </a:r>
            <a:endParaRPr lang="zh-CN" altLang="en-US" sz="1200" dirty="0">
              <a:latin typeface="微软雅黑" panose="020B0503020204020204" pitchFamily="34" charset="-122"/>
              <a:ea typeface="微软雅黑" panose="020B0503020204020204" pitchFamily="34" charset="-122"/>
            </a:endParaRPr>
          </a:p>
        </p:txBody>
      </p:sp>
      <p:pic>
        <p:nvPicPr>
          <p:cNvPr id="1028" name="Picture 4" descr="图像语义分割的概念与原理以及常用的方法-CSDN博客">
            <a:extLst>
              <a:ext uri="{FF2B5EF4-FFF2-40B4-BE49-F238E27FC236}">
                <a16:creationId xmlns:a16="http://schemas.microsoft.com/office/drawing/2014/main" id="{5300901F-DEB6-DB36-A1C6-45AB539C1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63" y="1565816"/>
            <a:ext cx="4000500" cy="4125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96FF3A8-1DFB-5607-5A7B-A34DB8A29989}"/>
              </a:ext>
            </a:extLst>
          </p:cNvPr>
          <p:cNvSpPr txBox="1"/>
          <p:nvPr/>
        </p:nvSpPr>
        <p:spPr>
          <a:xfrm>
            <a:off x="422439" y="917669"/>
            <a:ext cx="4855202"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Semantic Segmentation </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a:extLst>
              <a:ext uri="{FF2B5EF4-FFF2-40B4-BE49-F238E27FC236}">
                <a16:creationId xmlns:a16="http://schemas.microsoft.com/office/drawing/2014/main" id="{92A34DCC-9494-50B2-A9E6-47B8F90AB3B4}"/>
              </a:ext>
            </a:extLst>
          </p:cNvPr>
          <p:cNvSpPr txBox="1"/>
          <p:nvPr/>
        </p:nvSpPr>
        <p:spPr>
          <a:xfrm>
            <a:off x="6166727" y="1661275"/>
            <a:ext cx="5159133" cy="4154984"/>
          </a:xfrm>
          <a:prstGeom prst="rect">
            <a:avLst/>
          </a:prstGeom>
          <a:noFill/>
        </p:spPr>
        <p:txBody>
          <a:bodyPr wrap="square">
            <a:spAutoFit/>
          </a:bodyPr>
          <a:lstStyle/>
          <a:p>
            <a:pPr marL="342900" indent="-342900">
              <a:buFont typeface="Arial" panose="020B0604020202020204" pitchFamily="34" charset="0"/>
              <a:buChar char="•"/>
            </a:pPr>
            <a:r>
              <a:rPr lang="en-US" altLang="zh-CN" sz="2400" i="0" dirty="0">
                <a:effectLst/>
                <a:latin typeface="Söhne"/>
              </a:rPr>
              <a:t>Pixel-level Classification </a:t>
            </a:r>
          </a:p>
          <a:p>
            <a:endParaRPr lang="en-US" altLang="zh-CN" sz="2400" dirty="0">
              <a:latin typeface="Söhne"/>
            </a:endParaRPr>
          </a:p>
          <a:p>
            <a:pPr marL="342900" indent="-342900">
              <a:buFont typeface="Arial" panose="020B0604020202020204" pitchFamily="34" charset="0"/>
              <a:buChar char="•"/>
            </a:pPr>
            <a:r>
              <a:rPr lang="en-US" altLang="zh-CN" sz="2400" i="0" dirty="0">
                <a:effectLst/>
                <a:latin typeface="Söhne"/>
              </a:rPr>
              <a:t>Wide applications</a:t>
            </a:r>
          </a:p>
          <a:p>
            <a:pPr marL="800100" lvl="1" indent="-342900">
              <a:buFont typeface="Arial" panose="020B0604020202020204" pitchFamily="34" charset="0"/>
              <a:buChar char="•"/>
            </a:pPr>
            <a:r>
              <a:rPr lang="en-US" altLang="zh-CN" sz="2400" i="0" dirty="0">
                <a:effectLst/>
                <a:latin typeface="Söhne"/>
              </a:rPr>
              <a:t>autonomous driving</a:t>
            </a:r>
          </a:p>
          <a:p>
            <a:pPr marL="800100" lvl="1" indent="-342900">
              <a:buFont typeface="Arial" panose="020B0604020202020204" pitchFamily="34" charset="0"/>
              <a:buChar char="•"/>
            </a:pPr>
            <a:r>
              <a:rPr lang="en-US" altLang="zh-CN" sz="2400" i="0" dirty="0">
                <a:effectLst/>
                <a:latin typeface="Söhne"/>
              </a:rPr>
              <a:t>medical imaging</a:t>
            </a:r>
          </a:p>
          <a:p>
            <a:pPr marL="800100" lvl="1" indent="-342900">
              <a:buFont typeface="Arial" panose="020B0604020202020204" pitchFamily="34" charset="0"/>
              <a:buChar char="•"/>
            </a:pPr>
            <a:r>
              <a:rPr lang="en-US" altLang="zh-CN" sz="2400" i="0" dirty="0">
                <a:effectLst/>
                <a:latin typeface="Söhne"/>
              </a:rPr>
              <a:t>robotic vision</a:t>
            </a:r>
          </a:p>
          <a:p>
            <a:pPr marL="800100" lvl="1" indent="-342900">
              <a:buFont typeface="Arial" panose="020B0604020202020204" pitchFamily="34" charset="0"/>
              <a:buChar char="•"/>
            </a:pPr>
            <a:r>
              <a:rPr lang="en-US" altLang="zh-CN" sz="2400" i="0" dirty="0">
                <a:effectLst/>
                <a:latin typeface="Söhne"/>
              </a:rPr>
              <a:t>video surveillance</a:t>
            </a:r>
          </a:p>
          <a:p>
            <a:pPr marL="342900" indent="-342900">
              <a:buFont typeface="Arial" panose="020B0604020202020204" pitchFamily="34" charset="0"/>
              <a:buChar char="•"/>
            </a:pPr>
            <a:endParaRPr lang="en-US" altLang="zh-CN" sz="2400" dirty="0">
              <a:latin typeface="Söhne"/>
            </a:endParaRPr>
          </a:p>
          <a:p>
            <a:pPr marL="342900" indent="-342900">
              <a:buFont typeface="Arial" panose="020B0604020202020204" pitchFamily="34" charset="0"/>
              <a:buChar char="•"/>
            </a:pPr>
            <a:r>
              <a:rPr lang="en-US" altLang="zh-CN" sz="2400" i="0" dirty="0">
                <a:effectLst/>
                <a:latin typeface="Söhne"/>
              </a:rPr>
              <a:t>Deep learning Approaches</a:t>
            </a:r>
          </a:p>
          <a:p>
            <a:pPr marL="800100" lvl="1" indent="-342900">
              <a:buFont typeface="Arial" panose="020B0604020202020204" pitchFamily="34" charset="0"/>
              <a:buChar char="•"/>
            </a:pPr>
            <a:r>
              <a:rPr lang="en-US" altLang="zh-CN" sz="2400" dirty="0">
                <a:latin typeface="Söhne"/>
              </a:rPr>
              <a:t>U-Net, </a:t>
            </a:r>
            <a:r>
              <a:rPr lang="en-US" altLang="zh-CN" sz="2400" dirty="0" err="1">
                <a:latin typeface="Söhne"/>
              </a:rPr>
              <a:t>DeepLab</a:t>
            </a:r>
            <a:r>
              <a:rPr lang="en-US" altLang="zh-CN" sz="2400" dirty="0">
                <a:latin typeface="Söhne"/>
              </a:rPr>
              <a:t>,…</a:t>
            </a:r>
            <a:endParaRPr lang="en-US" altLang="zh-CN" sz="2400" i="0" dirty="0">
              <a:effectLst/>
              <a:latin typeface="Söhne"/>
            </a:endParaRPr>
          </a:p>
          <a:p>
            <a:endParaRPr lang="en-US" altLang="zh-CN" sz="2400" dirty="0">
              <a:latin typeface="Söhne"/>
            </a:endParaRPr>
          </a:p>
        </p:txBody>
      </p:sp>
    </p:spTree>
    <p:extLst>
      <p:ext uri="{BB962C8B-B14F-4D97-AF65-F5344CB8AC3E}">
        <p14:creationId xmlns:p14="http://schemas.microsoft.com/office/powerpoint/2010/main" val="377010681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661557" y="128057"/>
            <a:ext cx="5233060"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Existing Methods</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3"/>
          <a:srcRect l="21146" t="9697" r="22583" b="12705"/>
          <a:stretch>
            <a:fillRect/>
          </a:stretch>
        </p:blipFill>
        <p:spPr>
          <a:xfrm>
            <a:off x="10811510" y="5556250"/>
            <a:ext cx="1028700" cy="1020445"/>
          </a:xfrm>
          <a:prstGeom prst="rect">
            <a:avLst/>
          </a:prstGeom>
        </p:spPr>
      </p:pic>
      <p:sp>
        <p:nvSpPr>
          <p:cNvPr id="7" name="文本框 6">
            <a:extLst>
              <a:ext uri="{FF2B5EF4-FFF2-40B4-BE49-F238E27FC236}">
                <a16:creationId xmlns:a16="http://schemas.microsoft.com/office/drawing/2014/main" id="{396FF3A8-1DFB-5607-5A7B-A34DB8A29989}"/>
              </a:ext>
            </a:extLst>
          </p:cNvPr>
          <p:cNvSpPr txBox="1"/>
          <p:nvPr/>
        </p:nvSpPr>
        <p:spPr>
          <a:xfrm>
            <a:off x="422439" y="917669"/>
            <a:ext cx="4855202"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U-net </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a:extLst>
              <a:ext uri="{FF2B5EF4-FFF2-40B4-BE49-F238E27FC236}">
                <a16:creationId xmlns:a16="http://schemas.microsoft.com/office/drawing/2014/main" id="{92A34DCC-9494-50B2-A9E6-47B8F90AB3B4}"/>
              </a:ext>
            </a:extLst>
          </p:cNvPr>
          <p:cNvSpPr txBox="1"/>
          <p:nvPr/>
        </p:nvSpPr>
        <p:spPr>
          <a:xfrm>
            <a:off x="575456" y="1607478"/>
            <a:ext cx="5159133" cy="5262979"/>
          </a:xfrm>
          <a:prstGeom prst="rect">
            <a:avLst/>
          </a:prstGeom>
          <a:noFill/>
        </p:spPr>
        <p:txBody>
          <a:bodyPr wrap="square">
            <a:spAutoFit/>
          </a:bodyPr>
          <a:lstStyle/>
          <a:p>
            <a:pPr marL="342900" indent="-342900">
              <a:buFont typeface="Arial" panose="020B0604020202020204" pitchFamily="34" charset="0"/>
              <a:buChar char="•"/>
            </a:pPr>
            <a:r>
              <a:rPr lang="en-US" altLang="zh-CN" sz="2400" i="0" dirty="0">
                <a:effectLst/>
                <a:latin typeface="Söhne"/>
              </a:rPr>
              <a:t> contracting path =&gt; expansive path</a:t>
            </a:r>
            <a:endParaRPr lang="en-US" altLang="zh-CN" sz="2400" dirty="0">
              <a:latin typeface="Söhne"/>
            </a:endParaRPr>
          </a:p>
          <a:p>
            <a:pPr marL="342900" indent="-342900">
              <a:buFont typeface="Arial" panose="020B0604020202020204" pitchFamily="34" charset="0"/>
              <a:buChar char="•"/>
            </a:pPr>
            <a:r>
              <a:rPr lang="en-US" altLang="zh-CN" sz="2400" dirty="0">
                <a:latin typeface="Söhne"/>
              </a:rPr>
              <a:t>Advantages</a:t>
            </a:r>
            <a:endParaRPr lang="en-US" altLang="zh-CN" sz="2400" i="0" dirty="0">
              <a:effectLst/>
              <a:latin typeface="Söhne"/>
            </a:endParaRPr>
          </a:p>
          <a:p>
            <a:pPr marL="800100" lvl="1" indent="-342900">
              <a:buFont typeface="Arial" panose="020B0604020202020204" pitchFamily="34" charset="0"/>
              <a:buChar char="•"/>
            </a:pPr>
            <a:r>
              <a:rPr lang="en-US" altLang="zh-CN" sz="2400" i="0" dirty="0">
                <a:effectLst/>
                <a:latin typeface="Söhne"/>
              </a:rPr>
              <a:t>U-shape: preserve high-resolution features</a:t>
            </a:r>
          </a:p>
          <a:p>
            <a:pPr marL="800100" lvl="1" indent="-342900">
              <a:buFont typeface="Arial" panose="020B0604020202020204" pitchFamily="34" charset="0"/>
              <a:buChar char="•"/>
            </a:pPr>
            <a:r>
              <a:rPr lang="en-US" altLang="zh-CN" sz="2400" i="0" dirty="0">
                <a:effectLst/>
                <a:latin typeface="Söhne"/>
              </a:rPr>
              <a:t>Skip connections: Retain details</a:t>
            </a:r>
          </a:p>
          <a:p>
            <a:pPr marL="800100" lvl="1" indent="-342900">
              <a:buFont typeface="Arial" panose="020B0604020202020204" pitchFamily="34" charset="0"/>
              <a:buChar char="•"/>
            </a:pPr>
            <a:r>
              <a:rPr lang="en-US" altLang="zh-CN" sz="2400" i="0" dirty="0">
                <a:effectLst/>
                <a:latin typeface="Söhne"/>
              </a:rPr>
              <a:t>Multiresolution feature</a:t>
            </a:r>
          </a:p>
          <a:p>
            <a:pPr marL="800100" lvl="1" indent="-342900">
              <a:buFont typeface="Arial" panose="020B0604020202020204" pitchFamily="34" charset="0"/>
              <a:buChar char="•"/>
            </a:pPr>
            <a:r>
              <a:rPr lang="en-US" altLang="zh-CN" sz="2400" i="0" dirty="0">
                <a:effectLst/>
                <a:latin typeface="Söhne"/>
              </a:rPr>
              <a:t>Superior performance on small sample data</a:t>
            </a:r>
            <a:endParaRPr lang="en-US" altLang="zh-CN" sz="2400" dirty="0">
              <a:latin typeface="Söhne"/>
            </a:endParaRPr>
          </a:p>
          <a:p>
            <a:pPr marL="342900" indent="-342900">
              <a:buFont typeface="Arial" panose="020B0604020202020204" pitchFamily="34" charset="0"/>
              <a:buChar char="•"/>
            </a:pPr>
            <a:r>
              <a:rPr lang="en-US" altLang="zh-CN" sz="2400" i="0" dirty="0">
                <a:effectLst/>
                <a:latin typeface="Söhne"/>
              </a:rPr>
              <a:t>D</a:t>
            </a:r>
            <a:r>
              <a:rPr lang="en-US" altLang="zh-CN" sz="2400" dirty="0">
                <a:latin typeface="Söhne"/>
              </a:rPr>
              <a:t>isadvantages</a:t>
            </a:r>
            <a:endParaRPr lang="en-US" altLang="zh-CN" sz="2400" i="0" dirty="0">
              <a:effectLst/>
              <a:latin typeface="Söhne"/>
            </a:endParaRPr>
          </a:p>
          <a:p>
            <a:pPr marL="800100" lvl="1" indent="-342900">
              <a:buFont typeface="Arial" panose="020B0604020202020204" pitchFamily="34" charset="0"/>
              <a:buChar char="•"/>
            </a:pPr>
            <a:r>
              <a:rPr lang="en-US" altLang="zh-CN" sz="2400" dirty="0">
                <a:latin typeface="Söhne"/>
              </a:rPr>
              <a:t>Large computing and storage resources on large size image</a:t>
            </a:r>
          </a:p>
          <a:p>
            <a:pPr marL="800100" lvl="1" indent="-342900">
              <a:buFont typeface="Arial" panose="020B0604020202020204" pitchFamily="34" charset="0"/>
              <a:buChar char="•"/>
            </a:pPr>
            <a:r>
              <a:rPr lang="en-US" altLang="zh-CN" sz="2400" dirty="0">
                <a:latin typeface="Söhne"/>
              </a:rPr>
              <a:t>High dependence on datasets and large requirement on labeled data for training</a:t>
            </a:r>
          </a:p>
        </p:txBody>
      </p:sp>
      <p:pic>
        <p:nvPicPr>
          <p:cNvPr id="3" name="图片 2">
            <a:extLst>
              <a:ext uri="{FF2B5EF4-FFF2-40B4-BE49-F238E27FC236}">
                <a16:creationId xmlns:a16="http://schemas.microsoft.com/office/drawing/2014/main" id="{767DA5FB-37DB-8923-580B-A8AA9DE01D49}"/>
              </a:ext>
            </a:extLst>
          </p:cNvPr>
          <p:cNvPicPr>
            <a:picLocks noChangeAspect="1"/>
          </p:cNvPicPr>
          <p:nvPr/>
        </p:nvPicPr>
        <p:blipFill rotWithShape="1">
          <a:blip r:embed="rId4"/>
          <a:srcRect b="19846"/>
          <a:stretch/>
        </p:blipFill>
        <p:spPr>
          <a:xfrm>
            <a:off x="5734589" y="1287138"/>
            <a:ext cx="6042395" cy="4010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023511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661557" y="128057"/>
            <a:ext cx="5233060" cy="579748"/>
          </a:xfrm>
        </p:spPr>
        <p:txBody>
          <a:bodyPr>
            <a:noAutofit/>
          </a:bodyPr>
          <a:lstStyle/>
          <a:p>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Existing Methods</a:t>
            </a:r>
          </a:p>
        </p:txBody>
      </p:sp>
      <p:sp>
        <p:nvSpPr>
          <p:cNvPr id="6" name="矩形 5"/>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p:cNvPicPr>
            <a:picLocks noChangeAspect="1"/>
          </p:cNvPicPr>
          <p:nvPr/>
        </p:nvPicPr>
        <p:blipFill>
          <a:blip r:embed="rId3"/>
          <a:srcRect l="21146" t="9697" r="22583" b="12705"/>
          <a:stretch>
            <a:fillRect/>
          </a:stretch>
        </p:blipFill>
        <p:spPr>
          <a:xfrm>
            <a:off x="10811510" y="5556250"/>
            <a:ext cx="1028700" cy="1020445"/>
          </a:xfrm>
          <a:prstGeom prst="rect">
            <a:avLst/>
          </a:prstGeom>
        </p:spPr>
      </p:pic>
      <p:sp>
        <p:nvSpPr>
          <p:cNvPr id="7" name="文本框 6">
            <a:extLst>
              <a:ext uri="{FF2B5EF4-FFF2-40B4-BE49-F238E27FC236}">
                <a16:creationId xmlns:a16="http://schemas.microsoft.com/office/drawing/2014/main" id="{396FF3A8-1DFB-5607-5A7B-A34DB8A29989}"/>
              </a:ext>
            </a:extLst>
          </p:cNvPr>
          <p:cNvSpPr txBox="1"/>
          <p:nvPr/>
        </p:nvSpPr>
        <p:spPr>
          <a:xfrm>
            <a:off x="422439" y="917669"/>
            <a:ext cx="4855202" cy="523220"/>
          </a:xfrm>
          <a:prstGeom prst="rect">
            <a:avLst/>
          </a:prstGeom>
          <a:noFill/>
        </p:spPr>
        <p:txBody>
          <a:bodyPr wrap="square" rtlCol="0">
            <a:spAutoFit/>
          </a:bodyPr>
          <a:lstStyle/>
          <a:p>
            <a:r>
              <a:rPr lang="en-US" altLang="zh-CN" sz="2800" b="1" dirty="0" err="1">
                <a:latin typeface="微软雅黑" panose="020B0503020204020204" pitchFamily="34" charset="-122"/>
                <a:ea typeface="微软雅黑" panose="020B0503020204020204" pitchFamily="34" charset="-122"/>
                <a:cs typeface="微软雅黑" panose="020B0503020204020204" pitchFamily="34" charset="-122"/>
              </a:rPr>
              <a:t>DeepLabv3</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a:extLst>
              <a:ext uri="{FF2B5EF4-FFF2-40B4-BE49-F238E27FC236}">
                <a16:creationId xmlns:a16="http://schemas.microsoft.com/office/drawing/2014/main" id="{92A34DCC-9494-50B2-A9E6-47B8F90AB3B4}"/>
              </a:ext>
            </a:extLst>
          </p:cNvPr>
          <p:cNvSpPr txBox="1"/>
          <p:nvPr/>
        </p:nvSpPr>
        <p:spPr>
          <a:xfrm>
            <a:off x="575456" y="1607478"/>
            <a:ext cx="5260871" cy="3416320"/>
          </a:xfrm>
          <a:prstGeom prst="rect">
            <a:avLst/>
          </a:prstGeom>
          <a:noFill/>
        </p:spPr>
        <p:txBody>
          <a:bodyPr wrap="square">
            <a:spAutoFit/>
          </a:bodyPr>
          <a:lstStyle/>
          <a:p>
            <a:pPr marL="342900" indent="-342900">
              <a:buFont typeface="Arial" panose="020B0604020202020204" pitchFamily="34" charset="0"/>
              <a:buChar char="•"/>
            </a:pPr>
            <a:r>
              <a:rPr lang="en-US" altLang="zh-CN" sz="2400" i="0" dirty="0">
                <a:effectLst/>
                <a:latin typeface="Söhne"/>
              </a:rPr>
              <a:t> </a:t>
            </a:r>
            <a:r>
              <a:rPr lang="en-US" altLang="zh-CN" sz="2400" i="0" dirty="0" err="1">
                <a:effectLst/>
                <a:latin typeface="Söhne"/>
              </a:rPr>
              <a:t>Atrous</a:t>
            </a:r>
            <a:r>
              <a:rPr lang="en-US" altLang="zh-CN" sz="2400" i="0" dirty="0">
                <a:effectLst/>
                <a:latin typeface="Söhne"/>
              </a:rPr>
              <a:t> Convolution</a:t>
            </a:r>
            <a:endParaRPr lang="en-US" altLang="zh-CN" sz="2400" dirty="0">
              <a:latin typeface="Söhne"/>
            </a:endParaRPr>
          </a:p>
          <a:p>
            <a:pPr marL="342900" indent="-342900">
              <a:buFont typeface="Arial" panose="020B0604020202020204" pitchFamily="34" charset="0"/>
              <a:buChar char="•"/>
            </a:pPr>
            <a:r>
              <a:rPr lang="en-US" altLang="zh-CN" sz="2400" dirty="0">
                <a:latin typeface="Söhne"/>
              </a:rPr>
              <a:t>Advantages</a:t>
            </a:r>
            <a:endParaRPr lang="en-US" altLang="zh-CN" sz="2400" i="0" dirty="0">
              <a:effectLst/>
              <a:latin typeface="Söhne"/>
            </a:endParaRPr>
          </a:p>
          <a:p>
            <a:pPr marL="800100" lvl="1" indent="-342900">
              <a:buFont typeface="Arial" panose="020B0604020202020204" pitchFamily="34" charset="0"/>
              <a:buChar char="•"/>
            </a:pPr>
            <a:r>
              <a:rPr lang="en-US" altLang="zh-CN" sz="2400" i="0" dirty="0">
                <a:effectLst/>
                <a:latin typeface="Söhne"/>
              </a:rPr>
              <a:t>Spatial pyramid pooling</a:t>
            </a:r>
          </a:p>
          <a:p>
            <a:pPr marL="800100" lvl="1" indent="-342900">
              <a:buFont typeface="Arial" panose="020B0604020202020204" pitchFamily="34" charset="0"/>
              <a:buChar char="•"/>
            </a:pPr>
            <a:r>
              <a:rPr lang="en-US" altLang="zh-CN" sz="2400" i="0" dirty="0" err="1">
                <a:effectLst/>
                <a:latin typeface="Söhne"/>
              </a:rPr>
              <a:t>Depthwise</a:t>
            </a:r>
            <a:r>
              <a:rPr lang="en-US" altLang="zh-CN" sz="2400" i="0" dirty="0">
                <a:effectLst/>
                <a:latin typeface="Söhne"/>
              </a:rPr>
              <a:t> Separable Convolution</a:t>
            </a:r>
          </a:p>
          <a:p>
            <a:pPr marL="800100" lvl="1" indent="-342900">
              <a:buFont typeface="Arial" panose="020B0604020202020204" pitchFamily="34" charset="0"/>
              <a:buChar char="•"/>
            </a:pPr>
            <a:r>
              <a:rPr lang="en-US" altLang="zh-CN" sz="2400" i="0" dirty="0">
                <a:effectLst/>
                <a:latin typeface="Söhne"/>
              </a:rPr>
              <a:t>Decoder module</a:t>
            </a:r>
          </a:p>
          <a:p>
            <a:pPr marL="342900" indent="-342900">
              <a:buFont typeface="Arial" panose="020B0604020202020204" pitchFamily="34" charset="0"/>
              <a:buChar char="•"/>
            </a:pPr>
            <a:r>
              <a:rPr lang="en-US" altLang="zh-CN" sz="2400" i="0" dirty="0">
                <a:effectLst/>
                <a:latin typeface="Söhne"/>
              </a:rPr>
              <a:t>D</a:t>
            </a:r>
            <a:r>
              <a:rPr lang="en-US" altLang="zh-CN" sz="2400" dirty="0">
                <a:latin typeface="Söhne"/>
              </a:rPr>
              <a:t>isadvantages</a:t>
            </a:r>
            <a:endParaRPr lang="en-US" altLang="zh-CN" sz="2400" i="0" dirty="0">
              <a:effectLst/>
              <a:latin typeface="Söhne"/>
            </a:endParaRPr>
          </a:p>
          <a:p>
            <a:pPr marL="800100" lvl="1" indent="-342900">
              <a:buFont typeface="Arial" panose="020B0604020202020204" pitchFamily="34" charset="0"/>
              <a:buChar char="•"/>
            </a:pPr>
            <a:r>
              <a:rPr lang="en-US" altLang="zh-CN" sz="2400" dirty="0">
                <a:latin typeface="Söhne"/>
              </a:rPr>
              <a:t>More computing resources because of multi-scale information and decoder modules</a:t>
            </a:r>
          </a:p>
        </p:txBody>
      </p:sp>
      <p:pic>
        <p:nvPicPr>
          <p:cNvPr id="5" name="图片 4">
            <a:extLst>
              <a:ext uri="{FF2B5EF4-FFF2-40B4-BE49-F238E27FC236}">
                <a16:creationId xmlns:a16="http://schemas.microsoft.com/office/drawing/2014/main" id="{7C523D0A-E3F9-93FF-AE3A-6EF6AF9FB7BB}"/>
              </a:ext>
            </a:extLst>
          </p:cNvPr>
          <p:cNvPicPr>
            <a:picLocks noChangeAspect="1"/>
          </p:cNvPicPr>
          <p:nvPr/>
        </p:nvPicPr>
        <p:blipFill>
          <a:blip r:embed="rId4"/>
          <a:stretch>
            <a:fillRect/>
          </a:stretch>
        </p:blipFill>
        <p:spPr>
          <a:xfrm>
            <a:off x="6355674" y="1492506"/>
            <a:ext cx="5567664" cy="3872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525694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970" y="707389"/>
            <a:ext cx="12219940" cy="4825193"/>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校徽"/>
          <p:cNvPicPr>
            <a:picLocks noChangeAspect="1"/>
          </p:cNvPicPr>
          <p:nvPr/>
        </p:nvPicPr>
        <p:blipFill>
          <a:blip r:embed="rId2"/>
          <a:srcRect l="21146" t="9697" r="22583" b="12705"/>
          <a:stretch>
            <a:fillRect/>
          </a:stretch>
        </p:blipFill>
        <p:spPr>
          <a:xfrm>
            <a:off x="11033183" y="5759450"/>
            <a:ext cx="1028700" cy="1020445"/>
          </a:xfrm>
          <a:prstGeom prst="rect">
            <a:avLst/>
          </a:prstGeom>
        </p:spPr>
      </p:pic>
      <p:sp>
        <p:nvSpPr>
          <p:cNvPr id="4" name="标题 3">
            <a:extLst>
              <a:ext uri="{FF2B5EF4-FFF2-40B4-BE49-F238E27FC236}">
                <a16:creationId xmlns:a16="http://schemas.microsoft.com/office/drawing/2014/main" id="{5D6FA940-BF17-93D6-E524-4A0991DBC2CE}"/>
              </a:ext>
            </a:extLst>
          </p:cNvPr>
          <p:cNvSpPr>
            <a:spLocks noGrp="1"/>
          </p:cNvSpPr>
          <p:nvPr>
            <p:ph type="ctrTitle"/>
          </p:nvPr>
        </p:nvSpPr>
        <p:spPr>
          <a:xfrm>
            <a:off x="1077610" y="1642657"/>
            <a:ext cx="4681165" cy="1477328"/>
          </a:xfrm>
        </p:spPr>
        <p:txBody>
          <a:bodyPr wrap="square">
            <a:spAutoFit/>
          </a:bodyPr>
          <a:lstStyle/>
          <a:p>
            <a:r>
              <a:rPr lang="en-US" altLang="zh-CN" b="1" dirty="0">
                <a:solidFill>
                  <a:schemeClr val="bg1"/>
                </a:solidFill>
                <a:latin typeface="微软雅黑" panose="020B0503020204020204" pitchFamily="34" charset="-122"/>
                <a:ea typeface="微软雅黑" panose="020B0503020204020204" pitchFamily="34" charset="-122"/>
              </a:rPr>
              <a:t>Part Ⅱ </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sz="4000" dirty="0">
                <a:solidFill>
                  <a:schemeClr val="bg1"/>
                </a:solidFill>
                <a:latin typeface="微软雅黑" panose="020B0503020204020204" pitchFamily="34" charset="-122"/>
                <a:ea typeface="微软雅黑" panose="020B0503020204020204" pitchFamily="34" charset="-122"/>
              </a:rPr>
              <a:t>（</a:t>
            </a:r>
            <a:r>
              <a:rPr lang="en-US" altLang="zh-CN" sz="4000" dirty="0" err="1">
                <a:solidFill>
                  <a:schemeClr val="bg1"/>
                </a:solidFill>
                <a:latin typeface="微软雅黑" panose="020B0503020204020204" pitchFamily="34" charset="-122"/>
                <a:ea typeface="微软雅黑" panose="020B0503020204020204" pitchFamily="34" charset="-122"/>
              </a:rPr>
              <a:t>Haoyu</a:t>
            </a:r>
            <a:r>
              <a:rPr lang="zh-CN" altLang="en-US" sz="4000" dirty="0">
                <a:solidFill>
                  <a:schemeClr val="bg1"/>
                </a:solidFill>
                <a:latin typeface="微软雅黑" panose="020B0503020204020204" pitchFamily="34" charset="-122"/>
                <a:ea typeface="微软雅黑" panose="020B0503020204020204" pitchFamily="34" charset="-122"/>
              </a:rPr>
              <a:t> </a:t>
            </a:r>
            <a:r>
              <a:rPr lang="en-US" altLang="zh-CN" sz="4000" dirty="0">
                <a:solidFill>
                  <a:schemeClr val="bg1"/>
                </a:solidFill>
                <a:latin typeface="微软雅黑" panose="020B0503020204020204" pitchFamily="34" charset="-122"/>
                <a:ea typeface="微软雅黑" panose="020B0503020204020204" pitchFamily="34" charset="-122"/>
              </a:rPr>
              <a:t>Wang</a:t>
            </a:r>
            <a:r>
              <a:rPr lang="zh-CN" altLang="en-US" sz="4000"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1A5C43D-96BD-B578-C29F-0A04C2B7FA4F}"/>
              </a:ext>
            </a:extLst>
          </p:cNvPr>
          <p:cNvSpPr txBox="1"/>
          <p:nvPr/>
        </p:nvSpPr>
        <p:spPr>
          <a:xfrm>
            <a:off x="6096000" y="2736502"/>
            <a:ext cx="4378036" cy="1384995"/>
          </a:xfrm>
          <a:prstGeom prst="rect">
            <a:avLst/>
          </a:prstGeom>
          <a:noFill/>
        </p:spPr>
        <p:txBody>
          <a:bodyPr wrap="square">
            <a:spAutoFit/>
          </a:bodyPr>
          <a:lstStyle/>
          <a:p>
            <a:pPr marL="285750" indent="-285750">
              <a:buFont typeface="Arial" panose="020B0604020202020204" pitchFamily="34" charset="0"/>
              <a:buChar char="•"/>
            </a:pPr>
            <a:r>
              <a:rPr lang="en-US" altLang="zh-CN" sz="2800" b="1" dirty="0">
                <a:solidFill>
                  <a:schemeClr val="bg1"/>
                </a:solidFill>
                <a:latin typeface="微软雅黑" panose="020B0503020204020204" pitchFamily="34" charset="-122"/>
                <a:ea typeface="微软雅黑" panose="020B0503020204020204" pitchFamily="34" charset="-122"/>
              </a:rPr>
              <a:t>System Setup and Problem Statement</a:t>
            </a:r>
          </a:p>
          <a:p>
            <a:pPr marL="285750" indent="-285750">
              <a:buFont typeface="Arial" panose="020B0604020202020204" pitchFamily="34" charset="0"/>
              <a:buChar char="•"/>
            </a:pPr>
            <a:endParaRPr lang="en-US" altLang="zh-CN"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6581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1EA4AB6-039E-80A7-BB6F-F5CE845B0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743" y="3531344"/>
            <a:ext cx="8192513" cy="1570989"/>
          </a:xfrm>
          <a:prstGeom prst="rect">
            <a:avLst/>
          </a:prstGeom>
        </p:spPr>
      </p:pic>
      <p:sp>
        <p:nvSpPr>
          <p:cNvPr id="7" name="文本框 6">
            <a:extLst>
              <a:ext uri="{FF2B5EF4-FFF2-40B4-BE49-F238E27FC236}">
                <a16:creationId xmlns:a16="http://schemas.microsoft.com/office/drawing/2014/main" id="{9F7C8983-C9E7-03BB-E80D-6926C0288D3C}"/>
              </a:ext>
            </a:extLst>
          </p:cNvPr>
          <p:cNvSpPr txBox="1"/>
          <p:nvPr/>
        </p:nvSpPr>
        <p:spPr>
          <a:xfrm>
            <a:off x="770916" y="1540486"/>
            <a:ext cx="609437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1" normalizeH="0" baseline="0" noProof="0" dirty="0">
                <a:ln>
                  <a:noFill/>
                </a:ln>
                <a:solidFill>
                  <a:srgbClr val="002060"/>
                </a:solidFill>
                <a:effectLst/>
                <a:uLnTx/>
                <a:uFillTx/>
                <a:latin typeface="微软雅黑"/>
                <a:ea typeface="微软雅黑"/>
              </a:rPr>
              <a:t>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spc="-1" dirty="0">
              <a:solidFill>
                <a:srgbClr val="002060"/>
              </a:solidFill>
              <a:latin typeface="微软雅黑"/>
              <a:ea typeface="微软雅黑"/>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1" i="0" u="none" strike="noStrike" kern="1200" cap="none" spc="-1" normalizeH="0" baseline="0" noProof="0" dirty="0">
                <a:ln>
                  <a:noFill/>
                </a:ln>
                <a:solidFill>
                  <a:srgbClr val="002060"/>
                </a:solidFill>
                <a:effectLst/>
                <a:uLnTx/>
                <a:uFillTx/>
                <a:latin typeface="微软雅黑"/>
                <a:ea typeface="微软雅黑"/>
              </a:rPr>
              <a:t>Two models</a:t>
            </a:r>
            <a:endParaRPr lang="en-US" altLang="zh-CN" b="1" spc="-1" dirty="0">
              <a:solidFill>
                <a:srgbClr val="002060"/>
              </a:solidFill>
              <a:latin typeface="微软雅黑"/>
              <a:ea typeface="微软雅黑"/>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1" i="0" u="none" strike="noStrike" kern="1200" cap="none" spc="-1" normalizeH="0" baseline="0" noProof="0" dirty="0">
                <a:ln>
                  <a:noFill/>
                </a:ln>
                <a:solidFill>
                  <a:srgbClr val="002060"/>
                </a:solidFill>
                <a:effectLst/>
                <a:uLnTx/>
                <a:uFillTx/>
                <a:latin typeface="微软雅黑"/>
                <a:ea typeface="微软雅黑"/>
              </a:rPr>
              <a:t>Two training datasets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spc="-1" dirty="0">
                <a:solidFill>
                  <a:srgbClr val="002060"/>
                </a:solidFill>
                <a:latin typeface="微软雅黑"/>
                <a:ea typeface="微软雅黑"/>
              </a:rPr>
              <a:t>Manually annotated photos of SUSTech</a:t>
            </a:r>
            <a:endParaRPr kumimoji="0" lang="en-US" altLang="zh-CN" sz="1800" b="0" i="0" u="none" strike="noStrike" kern="1200" cap="none" spc="-1" normalizeH="0" baseline="0" noProof="0" dirty="0">
              <a:ln>
                <a:noFill/>
              </a:ln>
              <a:solidFill>
                <a:srgbClr val="000000"/>
              </a:solidFill>
              <a:effectLst/>
              <a:uLnTx/>
              <a:uFillTx/>
              <a:latin typeface="Arial"/>
            </a:endParaRPr>
          </a:p>
        </p:txBody>
      </p:sp>
      <p:sp>
        <p:nvSpPr>
          <p:cNvPr id="8" name="标题 1">
            <a:extLst>
              <a:ext uri="{FF2B5EF4-FFF2-40B4-BE49-F238E27FC236}">
                <a16:creationId xmlns:a16="http://schemas.microsoft.com/office/drawing/2014/main" id="{D46BCEB3-92B3-2EAB-9256-FBC2ECB1FC41}"/>
              </a:ext>
            </a:extLst>
          </p:cNvPr>
          <p:cNvSpPr txBox="1">
            <a:spLocks/>
          </p:cNvSpPr>
          <p:nvPr/>
        </p:nvSpPr>
        <p:spPr>
          <a:xfrm>
            <a:off x="0" y="0"/>
            <a:ext cx="12192000" cy="7078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100" b="1" dirty="0">
                <a:solidFill>
                  <a:srgbClr val="002060"/>
                </a:solidFill>
                <a:latin typeface="Times New Roman" panose="02020603050405020304" charset="0"/>
                <a:ea typeface="微软雅黑" panose="020B0503020204020204" pitchFamily="34" charset="-122"/>
                <a:cs typeface="Times New Roman" panose="02020603050405020304" charset="0"/>
              </a:rPr>
              <a:t>System Setup and Problem Statement</a:t>
            </a:r>
          </a:p>
        </p:txBody>
      </p:sp>
      <p:sp>
        <p:nvSpPr>
          <p:cNvPr id="9" name="矩形 8">
            <a:extLst>
              <a:ext uri="{FF2B5EF4-FFF2-40B4-BE49-F238E27FC236}">
                <a16:creationId xmlns:a16="http://schemas.microsoft.com/office/drawing/2014/main" id="{8783AF56-EC6A-6348-FE67-F71FAEFB0DAB}"/>
              </a:ext>
            </a:extLst>
          </p:cNvPr>
          <p:cNvSpPr/>
          <p:nvPr/>
        </p:nvSpPr>
        <p:spPr>
          <a:xfrm>
            <a:off x="-13970" y="707390"/>
            <a:ext cx="12219940" cy="76200"/>
          </a:xfrm>
          <a:prstGeom prst="rect">
            <a:avLst/>
          </a:prstGeom>
          <a:solidFill>
            <a:srgbClr val="00206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3465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Autofit/>
      </a:bodyPr>
      <a:lstStyle>
        <a:defPPr marL="571500" indent="-571500" algn="l">
          <a:lnSpc>
            <a:spcPct val="200000"/>
          </a:lnSpc>
          <a:buFont typeface="Arial" panose="020B0604020202020204" pitchFamily="34" charset="0"/>
          <a:buChar char="•"/>
          <a:defRPr sz="2800" b="1" dirty="0">
            <a:latin typeface="Arial" panose="020B0604020202020204" pitchFamily="34" charset="0"/>
            <a:ea typeface="微软雅黑"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TotalTime>
  <Words>2361</Words>
  <Application>Microsoft Office PowerPoint</Application>
  <PresentationFormat>宽屏</PresentationFormat>
  <Paragraphs>347</Paragraphs>
  <Slides>31</Slides>
  <Notes>20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31</vt:i4>
      </vt:variant>
    </vt:vector>
  </HeadingPairs>
  <TitlesOfParts>
    <vt:vector size="43" baseType="lpstr">
      <vt:lpstr>-apple-system</vt:lpstr>
      <vt:lpstr>Söhne</vt:lpstr>
      <vt:lpstr>等线</vt:lpstr>
      <vt:lpstr>等线 Light</vt:lpstr>
      <vt:lpstr>微软雅黑</vt:lpstr>
      <vt:lpstr>微软雅黑 Light</vt:lpstr>
      <vt:lpstr>Arial</vt:lpstr>
      <vt:lpstr>Symbol</vt:lpstr>
      <vt:lpstr>Times New Roman</vt:lpstr>
      <vt:lpstr>Wingdings</vt:lpstr>
      <vt:lpstr>Office 主题​​</vt:lpstr>
      <vt:lpstr>1_Office 主题​​</vt:lpstr>
      <vt:lpstr>2D Semantic Segmentation in  SUSTech Scenes</vt:lpstr>
      <vt:lpstr>Outline</vt:lpstr>
      <vt:lpstr>Part Ⅰ  （Xudong Zhang）</vt:lpstr>
      <vt:lpstr>Background and Motivation</vt:lpstr>
      <vt:lpstr>Background and Motivation</vt:lpstr>
      <vt:lpstr>Existing Methods</vt:lpstr>
      <vt:lpstr>Existing Methods</vt:lpstr>
      <vt:lpstr>Part Ⅱ  （Haoyu Wang）</vt:lpstr>
      <vt:lpstr>PowerPoint 演示文稿</vt:lpstr>
      <vt:lpstr>System Setup and Problem Statement</vt:lpstr>
      <vt:lpstr>Part Ⅲ  （Zhangjie Chen）</vt:lpstr>
      <vt:lpstr>Proposed Method I</vt:lpstr>
      <vt:lpstr>Proposed Method I</vt:lpstr>
      <vt:lpstr>Proposed Method I</vt:lpstr>
      <vt:lpstr>Proposed Method I</vt:lpstr>
      <vt:lpstr>Proposed Method I</vt:lpstr>
      <vt:lpstr>Proposed Method I</vt:lpstr>
      <vt:lpstr>Proposed Method I</vt:lpstr>
      <vt:lpstr>Proposed Method I</vt:lpstr>
      <vt:lpstr>Proposed Method I</vt:lpstr>
      <vt:lpstr>Part IV  （Yuxuan  Li）</vt:lpstr>
      <vt:lpstr>Proposed Method II</vt:lpstr>
      <vt:lpstr>Proposed Method II</vt:lpstr>
      <vt:lpstr>Proposed Method II</vt:lpstr>
      <vt:lpstr>Results</vt:lpstr>
      <vt:lpstr>Results</vt:lpstr>
      <vt:lpstr>Part V  （Haoyu Wang）</vt:lpstr>
      <vt:lpstr>PowerPoint 演示文稿</vt:lpstr>
      <vt:lpstr>Contribution </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第一届光学知识竞赛</dc:title>
  <dc:creator>郑金涛</dc:creator>
  <cp:lastModifiedBy>旭东 张</cp:lastModifiedBy>
  <cp:revision>194</cp:revision>
  <dcterms:created xsi:type="dcterms:W3CDTF">2018-03-09T10:15:00Z</dcterms:created>
  <dcterms:modified xsi:type="dcterms:W3CDTF">2024-01-13T02:48:29Z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ies>
</file>